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57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59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1EE6-503C-4940-9628-B89468C085FD}" type="datetimeFigureOut">
              <a:rPr lang="pl-PL" smtClean="0"/>
              <a:t>20.10.2022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317863-144B-48DB-91DA-04071299D0A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801323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1EE6-503C-4940-9628-B89468C085FD}" type="datetimeFigureOut">
              <a:rPr lang="pl-PL" smtClean="0"/>
              <a:t>20.10.2022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317863-144B-48DB-91DA-04071299D0A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873311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1EE6-503C-4940-9628-B89468C085FD}" type="datetimeFigureOut">
              <a:rPr lang="pl-PL" smtClean="0"/>
              <a:t>20.10.2022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317863-144B-48DB-91DA-04071299D0A4}" type="slidenum">
              <a:rPr lang="pl-PL" smtClean="0"/>
              <a:t>‹#›</a:t>
            </a:fld>
            <a:endParaRPr lang="pl-PL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22514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1EE6-503C-4940-9628-B89468C085FD}" type="datetimeFigureOut">
              <a:rPr lang="pl-PL" smtClean="0"/>
              <a:t>20.10.2022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317863-144B-48DB-91DA-04071299D0A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850973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 cyta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1EE6-503C-4940-9628-B89468C085FD}" type="datetimeFigureOut">
              <a:rPr lang="pl-PL" smtClean="0"/>
              <a:t>20.10.2022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317863-144B-48DB-91DA-04071299D0A4}" type="slidenum">
              <a:rPr lang="pl-PL" smtClean="0"/>
              <a:t>‹#›</a:t>
            </a:fld>
            <a:endParaRPr lang="pl-PL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151930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wda lub fał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1EE6-503C-4940-9628-B89468C085FD}" type="datetimeFigureOut">
              <a:rPr lang="pl-PL" smtClean="0"/>
              <a:t>20.10.2022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317863-144B-48DB-91DA-04071299D0A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669419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1EE6-503C-4940-9628-B89468C085FD}" type="datetimeFigureOut">
              <a:rPr lang="pl-PL" smtClean="0"/>
              <a:t>20.10.2022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317863-144B-48DB-91DA-04071299D0A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091187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1EE6-503C-4940-9628-B89468C085FD}" type="datetimeFigureOut">
              <a:rPr lang="pl-PL" smtClean="0"/>
              <a:t>20.10.2022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317863-144B-48DB-91DA-04071299D0A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543456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1EE6-503C-4940-9628-B89468C085FD}" type="datetimeFigureOut">
              <a:rPr lang="pl-PL" smtClean="0"/>
              <a:t>20.10.2022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317863-144B-48DB-91DA-04071299D0A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96952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1EE6-503C-4940-9628-B89468C085FD}" type="datetimeFigureOut">
              <a:rPr lang="pl-PL" smtClean="0"/>
              <a:t>20.10.2022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317863-144B-48DB-91DA-04071299D0A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116768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1EE6-503C-4940-9628-B89468C085FD}" type="datetimeFigureOut">
              <a:rPr lang="pl-PL" smtClean="0"/>
              <a:t>20.10.2022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317863-144B-48DB-91DA-04071299D0A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838856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1EE6-503C-4940-9628-B89468C085FD}" type="datetimeFigureOut">
              <a:rPr lang="pl-PL" smtClean="0"/>
              <a:t>20.10.2022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317863-144B-48DB-91DA-04071299D0A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908288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1EE6-503C-4940-9628-B89468C085FD}" type="datetimeFigureOut">
              <a:rPr lang="pl-PL" smtClean="0"/>
              <a:t>20.10.2022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317863-144B-48DB-91DA-04071299D0A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941590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1EE6-503C-4940-9628-B89468C085FD}" type="datetimeFigureOut">
              <a:rPr lang="pl-PL" smtClean="0"/>
              <a:t>20.10.2022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317863-144B-48DB-91DA-04071299D0A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667804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1EE6-503C-4940-9628-B89468C085FD}" type="datetimeFigureOut">
              <a:rPr lang="pl-PL" smtClean="0"/>
              <a:t>20.10.2022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317863-144B-48DB-91DA-04071299D0A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713696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1EE6-503C-4940-9628-B89468C085FD}" type="datetimeFigureOut">
              <a:rPr lang="pl-PL" smtClean="0"/>
              <a:t>20.10.2022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317863-144B-48DB-91DA-04071299D0A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93875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701EE6-503C-4940-9628-B89468C085FD}" type="datetimeFigureOut">
              <a:rPr lang="pl-PL" smtClean="0"/>
              <a:t>20.10.2022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60317863-144B-48DB-91DA-04071299D0A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996407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8" r:id="rId1"/>
    <p:sldLayoutId id="2147483859" r:id="rId2"/>
    <p:sldLayoutId id="2147483860" r:id="rId3"/>
    <p:sldLayoutId id="2147483861" r:id="rId4"/>
    <p:sldLayoutId id="2147483862" r:id="rId5"/>
    <p:sldLayoutId id="2147483863" r:id="rId6"/>
    <p:sldLayoutId id="2147483864" r:id="rId7"/>
    <p:sldLayoutId id="2147483865" r:id="rId8"/>
    <p:sldLayoutId id="2147483866" r:id="rId9"/>
    <p:sldLayoutId id="2147483867" r:id="rId10"/>
    <p:sldLayoutId id="2147483868" r:id="rId11"/>
    <p:sldLayoutId id="2147483869" r:id="rId12"/>
    <p:sldLayoutId id="2147483870" r:id="rId13"/>
    <p:sldLayoutId id="2147483871" r:id="rId14"/>
    <p:sldLayoutId id="2147483872" r:id="rId15"/>
    <p:sldLayoutId id="2147483873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Obraz zawierający tekst, góra, zewnętrzne, osoba&#10;&#10;Opis wygenerowany automatycznie">
            <a:extLst>
              <a:ext uri="{FF2B5EF4-FFF2-40B4-BE49-F238E27FC236}">
                <a16:creationId xmlns:a16="http://schemas.microsoft.com/office/drawing/2014/main" id="{B0CB97AC-0EBA-B062-8423-A05BA88C2BC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83" t="4145" r="12780" b="1"/>
          <a:stretch/>
        </p:blipFill>
        <p:spPr>
          <a:xfrm>
            <a:off x="4269854" y="-1"/>
            <a:ext cx="7922146" cy="6858001"/>
          </a:xfrm>
          <a:custGeom>
            <a:avLst/>
            <a:gdLst/>
            <a:ahLst/>
            <a:cxnLst/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8C35FF52-C130-6B82-88A6-0F8F85A3D5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8867" y="1678666"/>
            <a:ext cx="4088190" cy="2369093"/>
          </a:xfrm>
        </p:spPr>
        <p:txBody>
          <a:bodyPr>
            <a:normAutofit/>
          </a:bodyPr>
          <a:lstStyle/>
          <a:p>
            <a:r>
              <a:rPr lang="pl-PL" sz="4800"/>
              <a:t>Carlo Acutis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551ACA83-27E9-F411-5D26-49FE24BECF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7335" y="4050831"/>
            <a:ext cx="4079721" cy="1096901"/>
          </a:xfrm>
        </p:spPr>
        <p:txBody>
          <a:bodyPr>
            <a:normAutofit/>
          </a:bodyPr>
          <a:lstStyle/>
          <a:p>
            <a:r>
              <a:rPr lang="pl-PL" sz="1600"/>
              <a:t>Influencer dobrego życia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57C1A16-B8AB-4D99-A195-A38F556A64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8A9B20B-D1DD-4573-B5EC-5580295192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ectangle 23">
            <a:extLst>
              <a:ext uri="{FF2B5EF4-FFF2-40B4-BE49-F238E27FC236}">
                <a16:creationId xmlns:a16="http://schemas.microsoft.com/office/drawing/2014/main" id="{66D61E08-70C3-48D8-BEA0-787111DC30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Rectangle 25">
            <a:extLst>
              <a:ext uri="{FF2B5EF4-FFF2-40B4-BE49-F238E27FC236}">
                <a16:creationId xmlns:a16="http://schemas.microsoft.com/office/drawing/2014/main" id="{FC55298F-0AE5-478E-AD2B-03C2614C58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7" name="Isosceles Triangle 24">
            <a:extLst>
              <a:ext uri="{FF2B5EF4-FFF2-40B4-BE49-F238E27FC236}">
                <a16:creationId xmlns:a16="http://schemas.microsoft.com/office/drawing/2014/main" id="{C180E4EA-0B63-4779-A895-7E90E71088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Rectangle 27">
            <a:extLst>
              <a:ext uri="{FF2B5EF4-FFF2-40B4-BE49-F238E27FC236}">
                <a16:creationId xmlns:a16="http://schemas.microsoft.com/office/drawing/2014/main" id="{CEE01D9D-3DE8-4EED-B0D3-8F3C79CC76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Rectangle 28">
            <a:extLst>
              <a:ext uri="{FF2B5EF4-FFF2-40B4-BE49-F238E27FC236}">
                <a16:creationId xmlns:a16="http://schemas.microsoft.com/office/drawing/2014/main" id="{89AF5CE9-607F-43F4-8983-DCD6DA4051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Rectangle 29">
            <a:extLst>
              <a:ext uri="{FF2B5EF4-FFF2-40B4-BE49-F238E27FC236}">
                <a16:creationId xmlns:a16="http://schemas.microsoft.com/office/drawing/2014/main" id="{6EEA2DBD-9E1E-4521-8C01-F32AD18A89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5" name="Isosceles Triangle 29">
            <a:extLst>
              <a:ext uri="{FF2B5EF4-FFF2-40B4-BE49-F238E27FC236}">
                <a16:creationId xmlns:a16="http://schemas.microsoft.com/office/drawing/2014/main" id="{15BBD2C1-BA9B-46A9-A27A-33498B1692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560743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4">
            <a:extLst>
              <a:ext uri="{FF2B5EF4-FFF2-40B4-BE49-F238E27FC236}">
                <a16:creationId xmlns:a16="http://schemas.microsoft.com/office/drawing/2014/main" id="{39DC8B9F-9508-0ED1-BD18-4124A6B6B64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1" t="14212" b="23805"/>
          <a:stretch/>
        </p:blipFill>
        <p:spPr>
          <a:xfrm>
            <a:off x="1" y="10"/>
            <a:ext cx="12191999" cy="6857990"/>
          </a:xfrm>
          <a:prstGeom prst="rect">
            <a:avLst/>
          </a:prstGeom>
        </p:spPr>
      </p:pic>
      <p:sp>
        <p:nvSpPr>
          <p:cNvPr id="9" name="Isosceles Triangle 8">
            <a:extLst>
              <a:ext uri="{FF2B5EF4-FFF2-40B4-BE49-F238E27FC236}">
                <a16:creationId xmlns:a16="http://schemas.microsoft.com/office/drawing/2014/main" id="{BBFBD429-C7AA-4D85-BEBF-26ECE2DBAF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Parallelogram 10">
            <a:extLst>
              <a:ext uri="{FF2B5EF4-FFF2-40B4-BE49-F238E27FC236}">
                <a16:creationId xmlns:a16="http://schemas.microsoft.com/office/drawing/2014/main" id="{7A9CEEF0-7547-4FA2-93BD-0B8C799DD2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24188" y="0"/>
            <a:ext cx="9372600" cy="6858000"/>
          </a:xfrm>
          <a:prstGeom prst="parallelogram">
            <a:avLst>
              <a:gd name="adj" fmla="val 14937"/>
            </a:avLst>
          </a:prstGeom>
          <a:solidFill>
            <a:schemeClr val="bg1">
              <a:alpha val="89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A02E860-D290-48CF-9C38-BC8EB8854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BF60179-3A15-468E-86D0-1C2FFD504B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Rectangle 23">
            <a:extLst>
              <a:ext uri="{FF2B5EF4-FFF2-40B4-BE49-F238E27FC236}">
                <a16:creationId xmlns:a16="http://schemas.microsoft.com/office/drawing/2014/main" id="{87ED294B-4D40-44B4-86E7-F23C046882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Rectangle 25">
            <a:extLst>
              <a:ext uri="{FF2B5EF4-FFF2-40B4-BE49-F238E27FC236}">
                <a16:creationId xmlns:a16="http://schemas.microsoft.com/office/drawing/2014/main" id="{55D78701-1D8D-45A3-9B44-A94C334622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Isosceles Triangle 20">
            <a:extLst>
              <a:ext uri="{FF2B5EF4-FFF2-40B4-BE49-F238E27FC236}">
                <a16:creationId xmlns:a16="http://schemas.microsoft.com/office/drawing/2014/main" id="{B8C595DB-254F-4E8B-9C0D-648B3FF1B0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643048F-8483-CD2D-FED5-710C68C59D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86047" y="2159000"/>
            <a:ext cx="6487955" cy="3882362"/>
          </a:xfrm>
        </p:spPr>
        <p:txBody>
          <a:bodyPr>
            <a:normAutofit/>
          </a:bodyPr>
          <a:lstStyle/>
          <a:p>
            <a:r>
              <a:rPr lang="pl-PL" dirty="0"/>
              <a:t>Kilka razy w tygodniu wychodził na ulice Mediolanu, </a:t>
            </a:r>
            <a:br>
              <a:rPr lang="pl-PL" dirty="0"/>
            </a:br>
            <a:r>
              <a:rPr lang="pl-PL" dirty="0"/>
              <a:t>gdzie pomagał licznym w tym mieście imigrantom. </a:t>
            </a:r>
          </a:p>
          <a:p>
            <a:r>
              <a:rPr lang="pl-PL" dirty="0"/>
              <a:t>Przynosił im jedzenie i śpiwory, kupowane z własnego kieszonkowego.</a:t>
            </a:r>
          </a:p>
        </p:txBody>
      </p:sp>
      <p:sp>
        <p:nvSpPr>
          <p:cNvPr id="23" name="Rectangle 27">
            <a:extLst>
              <a:ext uri="{FF2B5EF4-FFF2-40B4-BE49-F238E27FC236}">
                <a16:creationId xmlns:a16="http://schemas.microsoft.com/office/drawing/2014/main" id="{2E000235-D5DF-4D2F-AECA-3814821B5C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5" name="Rectangle 28">
            <a:extLst>
              <a:ext uri="{FF2B5EF4-FFF2-40B4-BE49-F238E27FC236}">
                <a16:creationId xmlns:a16="http://schemas.microsoft.com/office/drawing/2014/main" id="{D7CE0E87-2C2C-4907-BBE3-D24D86C42A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7" name="Rectangle 29">
            <a:extLst>
              <a:ext uri="{FF2B5EF4-FFF2-40B4-BE49-F238E27FC236}">
                <a16:creationId xmlns:a16="http://schemas.microsoft.com/office/drawing/2014/main" id="{8FF0BC47-4F6D-4430-8C11-E1566CBF63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9" name="Isosceles Triangle 28">
            <a:extLst>
              <a:ext uri="{FF2B5EF4-FFF2-40B4-BE49-F238E27FC236}">
                <a16:creationId xmlns:a16="http://schemas.microsoft.com/office/drawing/2014/main" id="{5B73C5C4-3778-4E76-9467-8B46C9F91F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5777343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4" descr="Obraz zawierający trawa, osoba, niebo, piłka nożna&#10;&#10;Opis wygenerowany automatycznie">
            <a:extLst>
              <a:ext uri="{FF2B5EF4-FFF2-40B4-BE49-F238E27FC236}">
                <a16:creationId xmlns:a16="http://schemas.microsoft.com/office/drawing/2014/main" id="{EB8AB9FE-5F3F-85BF-30F1-5110460C2FC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2" r="15022" b="-1"/>
          <a:stretch/>
        </p:blipFill>
        <p:spPr>
          <a:xfrm>
            <a:off x="4269854" y="-1"/>
            <a:ext cx="7922146" cy="6858001"/>
          </a:xfrm>
          <a:custGeom>
            <a:avLst/>
            <a:gdLst/>
            <a:ahLst/>
            <a:cxnLst/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62ED738-F767-F0D0-1D4F-4FA6408A20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160589"/>
            <a:ext cx="3851122" cy="3880773"/>
          </a:xfrm>
        </p:spPr>
        <p:txBody>
          <a:bodyPr>
            <a:normAutofit/>
          </a:bodyPr>
          <a:lstStyle/>
          <a:p>
            <a:r>
              <a:rPr lang="pl-PL" dirty="0"/>
              <a:t>Miał wielu przyjaciół, z którymi jak każdy nastolatek lubił spotykać się po szkole, grać </a:t>
            </a:r>
            <a:br>
              <a:rPr lang="pl-PL" dirty="0"/>
            </a:br>
            <a:r>
              <a:rPr lang="pl-PL" dirty="0"/>
              <a:t>w piłkę czy wspólnie tworzyć na komputerze. </a:t>
            </a:r>
          </a:p>
          <a:p>
            <a:r>
              <a:rPr lang="pl-PL" dirty="0"/>
              <a:t>Chętnie pomagał kolegom </a:t>
            </a:r>
            <a:br>
              <a:rPr lang="pl-PL" dirty="0"/>
            </a:br>
            <a:r>
              <a:rPr lang="pl-PL" dirty="0"/>
              <a:t>w nauce i dzielił się z nimi swoją wiedzą na temat programowania. 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4FA5DFF-7FE6-4855-84E6-DFA78EE978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AFD8CBA-54A3-4363-991B-B9C631BBFA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ectangle 23">
            <a:extLst>
              <a:ext uri="{FF2B5EF4-FFF2-40B4-BE49-F238E27FC236}">
                <a16:creationId xmlns:a16="http://schemas.microsoft.com/office/drawing/2014/main" id="{3F088236-D655-4F88-B238-E167623580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Rectangle 25">
            <a:extLst>
              <a:ext uri="{FF2B5EF4-FFF2-40B4-BE49-F238E27FC236}">
                <a16:creationId xmlns:a16="http://schemas.microsoft.com/office/drawing/2014/main" id="{3DAC0C92-199E-475C-9390-119A9B0272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7" name="Isosceles Triangle 24">
            <a:extLst>
              <a:ext uri="{FF2B5EF4-FFF2-40B4-BE49-F238E27FC236}">
                <a16:creationId xmlns:a16="http://schemas.microsoft.com/office/drawing/2014/main" id="{C4CFB339-0ED8-4FE2-9EF1-6D1375B849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Rectangle 27">
            <a:extLst>
              <a:ext uri="{FF2B5EF4-FFF2-40B4-BE49-F238E27FC236}">
                <a16:creationId xmlns:a16="http://schemas.microsoft.com/office/drawing/2014/main" id="{31896C80-2069-4431-9C19-83B913734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Rectangle 28">
            <a:extLst>
              <a:ext uri="{FF2B5EF4-FFF2-40B4-BE49-F238E27FC236}">
                <a16:creationId xmlns:a16="http://schemas.microsoft.com/office/drawing/2014/main" id="{BF120A21-0841-4823-B0C4-28AEBCEF9B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Rectangle 29">
            <a:extLst>
              <a:ext uri="{FF2B5EF4-FFF2-40B4-BE49-F238E27FC236}">
                <a16:creationId xmlns:a16="http://schemas.microsoft.com/office/drawing/2014/main" id="{DBB05BAE-BBD3-4289-899F-A6851503C6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5" name="Isosceles Triangle 29">
            <a:extLst>
              <a:ext uri="{FF2B5EF4-FFF2-40B4-BE49-F238E27FC236}">
                <a16:creationId xmlns:a16="http://schemas.microsoft.com/office/drawing/2014/main" id="{9874D11C-36F5-4BBE-A490-019A54E953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2019217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4" descr="Domy przez plaża">
            <a:extLst>
              <a:ext uri="{FF2B5EF4-FFF2-40B4-BE49-F238E27FC236}">
                <a16:creationId xmlns:a16="http://schemas.microsoft.com/office/drawing/2014/main" id="{E08FF641-2E4E-0D91-4E1B-311E16B28C8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4" r="7359"/>
          <a:stretch/>
        </p:blipFill>
        <p:spPr>
          <a:xfrm>
            <a:off x="4269854" y="-1"/>
            <a:ext cx="7922146" cy="6858001"/>
          </a:xfrm>
          <a:custGeom>
            <a:avLst/>
            <a:gdLst/>
            <a:ahLst/>
            <a:cxnLst/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17F3577-34AA-3085-E389-7BC36011B9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160589"/>
            <a:ext cx="3851122" cy="3880773"/>
          </a:xfrm>
        </p:spPr>
        <p:txBody>
          <a:bodyPr>
            <a:normAutofit/>
          </a:bodyPr>
          <a:lstStyle/>
          <a:p>
            <a:r>
              <a:rPr lang="pl-PL" dirty="0"/>
              <a:t>Dbał o przyrodę. </a:t>
            </a:r>
          </a:p>
          <a:p>
            <a:r>
              <a:rPr lang="pl-PL" dirty="0"/>
              <a:t>Troszczył się nie tylko o swoje domowe psy i koty, lecz także </a:t>
            </a:r>
            <a:br>
              <a:rPr lang="pl-PL" dirty="0"/>
            </a:br>
            <a:r>
              <a:rPr lang="pl-PL" dirty="0"/>
              <a:t>o spotkane dzikie zwierzęta. </a:t>
            </a:r>
          </a:p>
          <a:p>
            <a:r>
              <a:rPr lang="pl-PL" dirty="0"/>
              <a:t>Będąc na plaży, zawsze zbierał pozostawione na niej śmieci. 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4FA5DFF-7FE6-4855-84E6-DFA78EE978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AFD8CBA-54A3-4363-991B-B9C631BBFA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ectangle 23">
            <a:extLst>
              <a:ext uri="{FF2B5EF4-FFF2-40B4-BE49-F238E27FC236}">
                <a16:creationId xmlns:a16="http://schemas.microsoft.com/office/drawing/2014/main" id="{3F088236-D655-4F88-B238-E167623580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Rectangle 25">
            <a:extLst>
              <a:ext uri="{FF2B5EF4-FFF2-40B4-BE49-F238E27FC236}">
                <a16:creationId xmlns:a16="http://schemas.microsoft.com/office/drawing/2014/main" id="{3DAC0C92-199E-475C-9390-119A9B0272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7" name="Isosceles Triangle 24">
            <a:extLst>
              <a:ext uri="{FF2B5EF4-FFF2-40B4-BE49-F238E27FC236}">
                <a16:creationId xmlns:a16="http://schemas.microsoft.com/office/drawing/2014/main" id="{C4CFB339-0ED8-4FE2-9EF1-6D1375B849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Rectangle 27">
            <a:extLst>
              <a:ext uri="{FF2B5EF4-FFF2-40B4-BE49-F238E27FC236}">
                <a16:creationId xmlns:a16="http://schemas.microsoft.com/office/drawing/2014/main" id="{31896C80-2069-4431-9C19-83B913734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Rectangle 28">
            <a:extLst>
              <a:ext uri="{FF2B5EF4-FFF2-40B4-BE49-F238E27FC236}">
                <a16:creationId xmlns:a16="http://schemas.microsoft.com/office/drawing/2014/main" id="{BF120A21-0841-4823-B0C4-28AEBCEF9B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Rectangle 29">
            <a:extLst>
              <a:ext uri="{FF2B5EF4-FFF2-40B4-BE49-F238E27FC236}">
                <a16:creationId xmlns:a16="http://schemas.microsoft.com/office/drawing/2014/main" id="{DBB05BAE-BBD3-4289-899F-A6851503C6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5" name="Isosceles Triangle 29">
            <a:extLst>
              <a:ext uri="{FF2B5EF4-FFF2-40B4-BE49-F238E27FC236}">
                <a16:creationId xmlns:a16="http://schemas.microsoft.com/office/drawing/2014/main" id="{9874D11C-36F5-4BBE-A490-019A54E953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53083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70D047B3-B607-0E0D-4401-AEF742D881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09563" y="2160589"/>
            <a:ext cx="4064439" cy="3880773"/>
          </a:xfrm>
        </p:spPr>
        <p:txBody>
          <a:bodyPr>
            <a:normAutofit/>
          </a:bodyPr>
          <a:lstStyle/>
          <a:p>
            <a:r>
              <a:rPr lang="pl-PL" dirty="0"/>
              <a:t>Gdy miał 12 lat, przyjął bierzmowanie. </a:t>
            </a:r>
          </a:p>
          <a:p>
            <a:r>
              <a:rPr lang="pl-PL" dirty="0"/>
              <a:t>Później sam przygotowywał rówieśników do przyjęcia tego sakramentu.</a:t>
            </a:r>
          </a:p>
        </p:txBody>
      </p:sp>
      <p:pic>
        <p:nvPicPr>
          <p:cNvPr id="4" name="Symbol zastępczy zawartości 4" descr="Obraz zawierający trawa, osoba, zewnętrzne, stojące&#10;&#10;Opis wygenerowany automatycznie">
            <a:extLst>
              <a:ext uri="{FF2B5EF4-FFF2-40B4-BE49-F238E27FC236}">
                <a16:creationId xmlns:a16="http://schemas.microsoft.com/office/drawing/2014/main" id="{F6931957-F632-6017-40DD-C2179BB576A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15" r="-2" b="7413"/>
          <a:stretch/>
        </p:blipFill>
        <p:spPr>
          <a:xfrm>
            <a:off x="20" y="-1"/>
            <a:ext cx="5394940" cy="6858001"/>
          </a:xfrm>
          <a:custGeom>
            <a:avLst/>
            <a:gdLst/>
            <a:ahLst/>
            <a:cxnLst/>
            <a:rect l="l" t="t" r="r" b="b"/>
            <a:pathLst>
              <a:path w="5394960" h="6858000">
                <a:moveTo>
                  <a:pt x="842596" y="0"/>
                </a:moveTo>
                <a:lnTo>
                  <a:pt x="5394960" y="0"/>
                </a:lnTo>
                <a:lnTo>
                  <a:pt x="5394960" y="21851"/>
                </a:lnTo>
                <a:lnTo>
                  <a:pt x="4365943" y="6858000"/>
                </a:lnTo>
                <a:lnTo>
                  <a:pt x="0" y="6858000"/>
                </a:lnTo>
                <a:lnTo>
                  <a:pt x="0" y="5666154"/>
                </a:lnTo>
                <a:close/>
              </a:path>
            </a:pathLst>
          </a:custGeom>
        </p:spPr>
      </p:pic>
      <p:sp>
        <p:nvSpPr>
          <p:cNvPr id="9" name="Isosceles Triangle 8">
            <a:extLst>
              <a:ext uri="{FF2B5EF4-FFF2-40B4-BE49-F238E27FC236}">
                <a16:creationId xmlns:a16="http://schemas.microsoft.com/office/drawing/2014/main" id="{3BCB5F6A-9EB0-40B0-9D13-3023E9A205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8436980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4" descr="Obraz zawierający zewnętrzne, niebo, skała, osoba&#10;&#10;Opis wygenerowany automatycznie">
            <a:extLst>
              <a:ext uri="{FF2B5EF4-FFF2-40B4-BE49-F238E27FC236}">
                <a16:creationId xmlns:a16="http://schemas.microsoft.com/office/drawing/2014/main" id="{7B6E5588-D85B-35AE-6F02-206910CBE8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62"/>
          <a:stretch/>
        </p:blipFill>
        <p:spPr>
          <a:xfrm>
            <a:off x="4269854" y="-1"/>
            <a:ext cx="7922146" cy="6858001"/>
          </a:xfrm>
          <a:custGeom>
            <a:avLst/>
            <a:gdLst/>
            <a:ahLst/>
            <a:cxnLst/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CC34B36-3FE5-EDB2-A1AB-4249D94F25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664899"/>
            <a:ext cx="3851122" cy="4376464"/>
          </a:xfrm>
        </p:spPr>
        <p:txBody>
          <a:bodyPr>
            <a:normAutofit/>
          </a:bodyPr>
          <a:lstStyle/>
          <a:p>
            <a:r>
              <a:rPr lang="en-US" dirty="0"/>
              <a:t>W </a:t>
            </a:r>
            <a:r>
              <a:rPr lang="en-US" dirty="0" err="1"/>
              <a:t>październiku</a:t>
            </a:r>
            <a:r>
              <a:rPr lang="en-US" dirty="0"/>
              <a:t> 2006 </a:t>
            </a:r>
            <a:r>
              <a:rPr lang="en-US" dirty="0" err="1"/>
              <a:t>roku</a:t>
            </a:r>
            <a:r>
              <a:rPr lang="en-US" dirty="0"/>
              <a:t> </a:t>
            </a:r>
            <a:r>
              <a:rPr lang="en-US" dirty="0" err="1"/>
              <a:t>zachorował</a:t>
            </a:r>
            <a:r>
              <a:rPr lang="en-US" dirty="0"/>
              <a:t>. </a:t>
            </a:r>
            <a:endParaRPr lang="pl-PL" dirty="0"/>
          </a:p>
          <a:p>
            <a:r>
              <a:rPr lang="en-US" dirty="0" err="1"/>
              <a:t>Początkowo</a:t>
            </a:r>
            <a:r>
              <a:rPr lang="en-US" dirty="0"/>
              <a:t> </a:t>
            </a:r>
            <a:r>
              <a:rPr lang="en-US" dirty="0" err="1"/>
              <a:t>wydawało</a:t>
            </a:r>
            <a:r>
              <a:rPr lang="en-US" dirty="0"/>
              <a:t> </a:t>
            </a:r>
            <a:r>
              <a:rPr lang="en-US" dirty="0" err="1"/>
              <a:t>się</a:t>
            </a:r>
            <a:r>
              <a:rPr lang="en-US" dirty="0"/>
              <a:t>, </a:t>
            </a:r>
            <a:br>
              <a:rPr lang="pl-PL" dirty="0"/>
            </a:br>
            <a:r>
              <a:rPr lang="en-US" dirty="0" err="1"/>
              <a:t>że</a:t>
            </a:r>
            <a:r>
              <a:rPr lang="en-US" dirty="0"/>
              <a:t> to </a:t>
            </a:r>
            <a:r>
              <a:rPr lang="en-US" dirty="0" err="1"/>
              <a:t>zwykłe</a:t>
            </a:r>
            <a:r>
              <a:rPr lang="en-US" dirty="0"/>
              <a:t> </a:t>
            </a:r>
            <a:r>
              <a:rPr lang="en-US" dirty="0" err="1"/>
              <a:t>przeziębienie</a:t>
            </a:r>
            <a:r>
              <a:rPr lang="en-US" dirty="0"/>
              <a:t>. </a:t>
            </a:r>
            <a:r>
              <a:rPr lang="en-US" dirty="0" err="1"/>
              <a:t>Niestety</a:t>
            </a:r>
            <a:r>
              <a:rPr lang="en-US" dirty="0"/>
              <a:t> stan Carla </a:t>
            </a:r>
            <a:r>
              <a:rPr lang="en-US" dirty="0" err="1"/>
              <a:t>szybko</a:t>
            </a:r>
            <a:r>
              <a:rPr lang="en-US" dirty="0"/>
              <a:t> </a:t>
            </a:r>
            <a:r>
              <a:rPr lang="en-US" dirty="0" err="1"/>
              <a:t>się</a:t>
            </a:r>
            <a:r>
              <a:rPr lang="en-US" dirty="0"/>
              <a:t> </a:t>
            </a:r>
            <a:r>
              <a:rPr lang="en-US" dirty="0" err="1"/>
              <a:t>pogarszał</a:t>
            </a:r>
            <a:r>
              <a:rPr lang="en-US" dirty="0"/>
              <a:t>. </a:t>
            </a:r>
            <a:endParaRPr lang="pl-PL" dirty="0"/>
          </a:p>
          <a:p>
            <a:r>
              <a:rPr lang="en-US" dirty="0" err="1"/>
              <a:t>Lekarze</a:t>
            </a:r>
            <a:r>
              <a:rPr lang="en-US" dirty="0"/>
              <a:t> </a:t>
            </a:r>
            <a:r>
              <a:rPr lang="en-US" dirty="0" err="1"/>
              <a:t>stwierdzili</a:t>
            </a:r>
            <a:r>
              <a:rPr lang="en-US" dirty="0"/>
              <a:t> </a:t>
            </a:r>
            <a:r>
              <a:rPr lang="en-US" dirty="0" err="1"/>
              <a:t>ostrą</a:t>
            </a:r>
            <a:r>
              <a:rPr lang="en-US" dirty="0"/>
              <a:t> </a:t>
            </a:r>
            <a:r>
              <a:rPr lang="en-US" dirty="0" err="1"/>
              <a:t>białaczkę</a:t>
            </a:r>
            <a:r>
              <a:rPr lang="en-US" dirty="0"/>
              <a:t> </a:t>
            </a:r>
            <a:r>
              <a:rPr lang="en-US" dirty="0" err="1"/>
              <a:t>szpikową</a:t>
            </a:r>
            <a:r>
              <a:rPr lang="en-US" dirty="0"/>
              <a:t>. </a:t>
            </a:r>
            <a:endParaRPr lang="pl-PL" dirty="0"/>
          </a:p>
          <a:p>
            <a:r>
              <a:rPr lang="en-US" dirty="0" err="1"/>
              <a:t>Zmarł</a:t>
            </a:r>
            <a:r>
              <a:rPr lang="en-US" dirty="0"/>
              <a:t> </a:t>
            </a:r>
            <a:r>
              <a:rPr lang="en-US" dirty="0" err="1"/>
              <a:t>niecałe</a:t>
            </a:r>
            <a:r>
              <a:rPr lang="en-US" dirty="0"/>
              <a:t> </a:t>
            </a:r>
            <a:r>
              <a:rPr lang="en-US" dirty="0" err="1"/>
              <a:t>trzy</a:t>
            </a:r>
            <a:r>
              <a:rPr lang="en-US" dirty="0"/>
              <a:t> </a:t>
            </a:r>
            <a:r>
              <a:rPr lang="en-US" dirty="0" err="1"/>
              <a:t>dni</a:t>
            </a:r>
            <a:r>
              <a:rPr lang="en-US" dirty="0"/>
              <a:t> po </a:t>
            </a:r>
            <a:r>
              <a:rPr lang="en-US" dirty="0" err="1"/>
              <a:t>diagnozie</a:t>
            </a:r>
            <a:r>
              <a:rPr lang="en-US" dirty="0"/>
              <a:t>. </a:t>
            </a:r>
            <a:endParaRPr lang="pl-PL" dirty="0"/>
          </a:p>
        </p:txBody>
      </p:sp>
      <p:cxnSp>
        <p:nvCxnSpPr>
          <p:cNvPr id="6" name="Straight Connector 8">
            <a:extLst>
              <a:ext uri="{FF2B5EF4-FFF2-40B4-BE49-F238E27FC236}">
                <a16:creationId xmlns:a16="http://schemas.microsoft.com/office/drawing/2014/main" id="{64FA5DFF-7FE6-4855-84E6-DFA78EE978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10">
            <a:extLst>
              <a:ext uri="{FF2B5EF4-FFF2-40B4-BE49-F238E27FC236}">
                <a16:creationId xmlns:a16="http://schemas.microsoft.com/office/drawing/2014/main" id="{2AFD8CBA-54A3-4363-991B-B9C631BBFA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ectangle 23">
            <a:extLst>
              <a:ext uri="{FF2B5EF4-FFF2-40B4-BE49-F238E27FC236}">
                <a16:creationId xmlns:a16="http://schemas.microsoft.com/office/drawing/2014/main" id="{3F088236-D655-4F88-B238-E167623580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Rectangle 25">
            <a:extLst>
              <a:ext uri="{FF2B5EF4-FFF2-40B4-BE49-F238E27FC236}">
                <a16:creationId xmlns:a16="http://schemas.microsoft.com/office/drawing/2014/main" id="{3DAC0C92-199E-475C-9390-119A9B0272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7" name="Isosceles Triangle 24">
            <a:extLst>
              <a:ext uri="{FF2B5EF4-FFF2-40B4-BE49-F238E27FC236}">
                <a16:creationId xmlns:a16="http://schemas.microsoft.com/office/drawing/2014/main" id="{C4CFB339-0ED8-4FE2-9EF1-6D1375B849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Rectangle 27">
            <a:extLst>
              <a:ext uri="{FF2B5EF4-FFF2-40B4-BE49-F238E27FC236}">
                <a16:creationId xmlns:a16="http://schemas.microsoft.com/office/drawing/2014/main" id="{31896C80-2069-4431-9C19-83B913734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Rectangle 28">
            <a:extLst>
              <a:ext uri="{FF2B5EF4-FFF2-40B4-BE49-F238E27FC236}">
                <a16:creationId xmlns:a16="http://schemas.microsoft.com/office/drawing/2014/main" id="{BF120A21-0841-4823-B0C4-28AEBCEF9B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Rectangle 29">
            <a:extLst>
              <a:ext uri="{FF2B5EF4-FFF2-40B4-BE49-F238E27FC236}">
                <a16:creationId xmlns:a16="http://schemas.microsoft.com/office/drawing/2014/main" id="{DBB05BAE-BBD3-4289-899F-A6851503C6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5" name="Isosceles Triangle 29">
            <a:extLst>
              <a:ext uri="{FF2B5EF4-FFF2-40B4-BE49-F238E27FC236}">
                <a16:creationId xmlns:a16="http://schemas.microsoft.com/office/drawing/2014/main" id="{9874D11C-36F5-4BBE-A490-019A54E953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963522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4F9BBFF-D8CC-86A4-E933-652263A4B6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09563" y="2160589"/>
            <a:ext cx="4064439" cy="3880773"/>
          </a:xfrm>
        </p:spPr>
        <p:txBody>
          <a:bodyPr>
            <a:normAutofit/>
          </a:bodyPr>
          <a:lstStyle/>
          <a:p>
            <a:r>
              <a:rPr lang="pl-PL" dirty="0"/>
              <a:t>Umierając, powiedział, że </a:t>
            </a:r>
            <a:br>
              <a:rPr lang="pl-PL" dirty="0"/>
            </a:br>
            <a:r>
              <a:rPr lang="pl-PL" dirty="0"/>
              <a:t>nie żałuje, iż odchodzi, </a:t>
            </a:r>
            <a:br>
              <a:rPr lang="pl-PL" dirty="0"/>
            </a:br>
            <a:r>
              <a:rPr lang="pl-PL" dirty="0"/>
              <a:t>bo nie zmarnował ani jednego dnia swojego życia. </a:t>
            </a:r>
          </a:p>
          <a:p>
            <a:r>
              <a:rPr lang="pl-PL" dirty="0"/>
              <a:t>Dowodem na to mogą być tłumy ludzi, którzy pojawili się na pogrzebie Carla. </a:t>
            </a:r>
          </a:p>
          <a:p>
            <a:r>
              <a:rPr lang="pl-PL" dirty="0"/>
              <a:t>Wszyscy byli mu wdzięczni za jego pomoc.</a:t>
            </a:r>
          </a:p>
        </p:txBody>
      </p:sp>
      <p:pic>
        <p:nvPicPr>
          <p:cNvPr id="4" name="Symbol zastępczy zawartości 4" descr="Obraz zawierający śnieg, zewnętrzne, jazda na nartach, stok&#10;&#10;Opis wygenerowany automatycznie">
            <a:extLst>
              <a:ext uri="{FF2B5EF4-FFF2-40B4-BE49-F238E27FC236}">
                <a16:creationId xmlns:a16="http://schemas.microsoft.com/office/drawing/2014/main" id="{E4E2F46B-2AE1-20AC-0536-28F56FFC725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43" r="18224"/>
          <a:stretch/>
        </p:blipFill>
        <p:spPr>
          <a:xfrm>
            <a:off x="20" y="-1"/>
            <a:ext cx="5394940" cy="6858001"/>
          </a:xfrm>
          <a:custGeom>
            <a:avLst/>
            <a:gdLst/>
            <a:ahLst/>
            <a:cxnLst/>
            <a:rect l="l" t="t" r="r" b="b"/>
            <a:pathLst>
              <a:path w="5394960" h="6858000">
                <a:moveTo>
                  <a:pt x="842596" y="0"/>
                </a:moveTo>
                <a:lnTo>
                  <a:pt x="5394960" y="0"/>
                </a:lnTo>
                <a:lnTo>
                  <a:pt x="5394960" y="21851"/>
                </a:lnTo>
                <a:lnTo>
                  <a:pt x="4365943" y="6858000"/>
                </a:lnTo>
                <a:lnTo>
                  <a:pt x="0" y="6858000"/>
                </a:lnTo>
                <a:lnTo>
                  <a:pt x="0" y="5666154"/>
                </a:lnTo>
                <a:close/>
              </a:path>
            </a:pathLst>
          </a:custGeom>
        </p:spPr>
      </p:pic>
      <p:sp>
        <p:nvSpPr>
          <p:cNvPr id="9" name="Isosceles Triangle 8">
            <a:extLst>
              <a:ext uri="{FF2B5EF4-FFF2-40B4-BE49-F238E27FC236}">
                <a16:creationId xmlns:a16="http://schemas.microsoft.com/office/drawing/2014/main" id="{3BCB5F6A-9EB0-40B0-9D13-3023E9A205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7935760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4" descr="Świecąca żarówka wisząca przed ciemnymi żarówkami">
            <a:extLst>
              <a:ext uri="{FF2B5EF4-FFF2-40B4-BE49-F238E27FC236}">
                <a16:creationId xmlns:a16="http://schemas.microsoft.com/office/drawing/2014/main" id="{F6F08E47-6E46-82F8-E674-421B36C7661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81" r="17462" b="9091"/>
          <a:stretch/>
        </p:blipFill>
        <p:spPr>
          <a:xfrm>
            <a:off x="20" y="10"/>
            <a:ext cx="2734036" cy="6867719"/>
          </a:xfrm>
          <a:custGeom>
            <a:avLst/>
            <a:gdLst/>
            <a:ahLst/>
            <a:cxnLst/>
            <a:rect l="l" t="t" r="r" b="b"/>
            <a:pathLst>
              <a:path w="2734056" h="6858000">
                <a:moveTo>
                  <a:pt x="0" y="0"/>
                </a:moveTo>
                <a:lnTo>
                  <a:pt x="1674254" y="0"/>
                </a:lnTo>
                <a:lnTo>
                  <a:pt x="2734056" y="6850199"/>
                </a:lnTo>
                <a:lnTo>
                  <a:pt x="2734056" y="6858000"/>
                </a:lnTo>
                <a:lnTo>
                  <a:pt x="461457" y="6858000"/>
                </a:lnTo>
                <a:lnTo>
                  <a:pt x="0" y="4134118"/>
                </a:lnTo>
                <a:close/>
              </a:path>
            </a:pathLst>
          </a:custGeom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9" name="Isosceles Triangle 8">
            <a:extLst>
              <a:ext uri="{FF2B5EF4-FFF2-40B4-BE49-F238E27FC236}">
                <a16:creationId xmlns:a16="http://schemas.microsoft.com/office/drawing/2014/main" id="{EB6743CF-E74B-4A3C-A785-599069DB89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13201"/>
            <a:ext cx="476655" cy="2844800"/>
          </a:xfrm>
          <a:prstGeom prst="triangle">
            <a:avLst>
              <a:gd name="adj" fmla="val 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B6144A4-21D8-353E-249E-F725695A79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49562" y="2160589"/>
            <a:ext cx="6424440" cy="3880773"/>
          </a:xfrm>
        </p:spPr>
        <p:txBody>
          <a:bodyPr>
            <a:normAutofit/>
          </a:bodyPr>
          <a:lstStyle/>
          <a:p>
            <a:r>
              <a:rPr lang="pl-PL" dirty="0"/>
              <a:t>Po śmierci Carla w jego komputerze znaleziono nagrania, w których na kilka miesięcy przed zachorowaniem zapowiadał własną śmierć, w tym jej przybliżoną datę.  </a:t>
            </a:r>
          </a:p>
          <a:p>
            <a:r>
              <a:rPr lang="pl-PL" dirty="0"/>
              <a:t>Zmarł, mając 182 cm wzrostu i 70 kg – dokładnie tyle, </a:t>
            </a:r>
            <a:br>
              <a:rPr lang="pl-PL" dirty="0"/>
            </a:br>
            <a:r>
              <a:rPr lang="pl-PL" dirty="0"/>
              <a:t>ile przewidział. W swoich notatkach zapisał, że umrze, mając 70 kg.</a:t>
            </a:r>
          </a:p>
        </p:txBody>
      </p:sp>
    </p:spTree>
    <p:extLst>
      <p:ext uri="{BB962C8B-B14F-4D97-AF65-F5344CB8AC3E}">
        <p14:creationId xmlns:p14="http://schemas.microsoft.com/office/powerpoint/2010/main" val="34207296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4" descr="Uśmiechnięte dzieci stojące w drewnianej łodzi wiosłującej, patrzące na gunwale">
            <a:extLst>
              <a:ext uri="{FF2B5EF4-FFF2-40B4-BE49-F238E27FC236}">
                <a16:creationId xmlns:a16="http://schemas.microsoft.com/office/drawing/2014/main" id="{DEF3B70A-6860-922A-9EF7-83D917FDFBF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63" r="10365" b="1"/>
          <a:stretch/>
        </p:blipFill>
        <p:spPr>
          <a:xfrm>
            <a:off x="4269854" y="-1"/>
            <a:ext cx="7922146" cy="6858001"/>
          </a:xfrm>
          <a:custGeom>
            <a:avLst/>
            <a:gdLst/>
            <a:ahLst/>
            <a:cxnLst/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4BC778A-FBB2-4579-88FC-5CDCC7BC48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160589"/>
            <a:ext cx="3851122" cy="3880773"/>
          </a:xfrm>
        </p:spPr>
        <p:txBody>
          <a:bodyPr>
            <a:normAutofit/>
          </a:bodyPr>
          <a:lstStyle/>
          <a:p>
            <a:r>
              <a:rPr lang="pl-PL" dirty="0"/>
              <a:t>Francesca i Michele urodzili się w czwartą rocznicę śmierci Carla.</a:t>
            </a:r>
          </a:p>
          <a:p>
            <a:r>
              <a:rPr lang="pl-PL" dirty="0"/>
              <a:t>To on przyśnił się pewnego dnia swojej mamie i zapowiedział, że na świecie pojawi się jego rodzeństwo.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4FA5DFF-7FE6-4855-84E6-DFA78EE978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AFD8CBA-54A3-4363-991B-B9C631BBFA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ectangle 23">
            <a:extLst>
              <a:ext uri="{FF2B5EF4-FFF2-40B4-BE49-F238E27FC236}">
                <a16:creationId xmlns:a16="http://schemas.microsoft.com/office/drawing/2014/main" id="{3F088236-D655-4F88-B238-E167623580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Rectangle 25">
            <a:extLst>
              <a:ext uri="{FF2B5EF4-FFF2-40B4-BE49-F238E27FC236}">
                <a16:creationId xmlns:a16="http://schemas.microsoft.com/office/drawing/2014/main" id="{3DAC0C92-199E-475C-9390-119A9B0272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7" name="Isosceles Triangle 24">
            <a:extLst>
              <a:ext uri="{FF2B5EF4-FFF2-40B4-BE49-F238E27FC236}">
                <a16:creationId xmlns:a16="http://schemas.microsoft.com/office/drawing/2014/main" id="{C4CFB339-0ED8-4FE2-9EF1-6D1375B849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Rectangle 27">
            <a:extLst>
              <a:ext uri="{FF2B5EF4-FFF2-40B4-BE49-F238E27FC236}">
                <a16:creationId xmlns:a16="http://schemas.microsoft.com/office/drawing/2014/main" id="{31896C80-2069-4431-9C19-83B913734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Rectangle 28">
            <a:extLst>
              <a:ext uri="{FF2B5EF4-FFF2-40B4-BE49-F238E27FC236}">
                <a16:creationId xmlns:a16="http://schemas.microsoft.com/office/drawing/2014/main" id="{BF120A21-0841-4823-B0C4-28AEBCEF9B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Rectangle 29">
            <a:extLst>
              <a:ext uri="{FF2B5EF4-FFF2-40B4-BE49-F238E27FC236}">
                <a16:creationId xmlns:a16="http://schemas.microsoft.com/office/drawing/2014/main" id="{DBB05BAE-BBD3-4289-899F-A6851503C6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5" name="Isosceles Triangle 29">
            <a:extLst>
              <a:ext uri="{FF2B5EF4-FFF2-40B4-BE49-F238E27FC236}">
                <a16:creationId xmlns:a16="http://schemas.microsoft.com/office/drawing/2014/main" id="{9874D11C-36F5-4BBE-A490-019A54E953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3533654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BA4FA77-F33E-D16E-CC0B-FD34A1E001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09563" y="1483743"/>
            <a:ext cx="4064439" cy="4557619"/>
          </a:xfrm>
        </p:spPr>
        <p:txBody>
          <a:bodyPr>
            <a:normAutofit/>
          </a:bodyPr>
          <a:lstStyle/>
          <a:p>
            <a:r>
              <a:rPr lang="pl-PL" dirty="0"/>
              <a:t>Potwierdzeniem świętości Carla  jest także cud uzdrowienia małego chłopca z Brazylii z bardzo poważnej choroby trzustki, zagrażającej jego życiu. </a:t>
            </a:r>
          </a:p>
          <a:p>
            <a:r>
              <a:rPr lang="pl-PL" dirty="0"/>
              <a:t>Mama Carla przesłała rodzicom dziecka golf syna poplamiony jego krwią. </a:t>
            </a:r>
          </a:p>
          <a:p>
            <a:r>
              <a:rPr lang="pl-PL" dirty="0"/>
              <a:t>Po modlitwie i błogosławieństwie chłopiec poczuł się lepiej. Po trzech dniach mały pacjent był już w domu i jadł, a trzustka nie miała żadnych śladów choroby. </a:t>
            </a:r>
          </a:p>
          <a:p>
            <a:r>
              <a:rPr lang="pl-PL" dirty="0"/>
              <a:t>Dziecko do dzisiaj jest zdrowe.</a:t>
            </a:r>
          </a:p>
        </p:txBody>
      </p:sp>
      <p:pic>
        <p:nvPicPr>
          <p:cNvPr id="4" name="Symbol zastępczy zawartości 4" descr="Obraz zawierający tekst, trawa, zewnętrzne, osoba&#10;&#10;Opis wygenerowany automatycznie">
            <a:extLst>
              <a:ext uri="{FF2B5EF4-FFF2-40B4-BE49-F238E27FC236}">
                <a16:creationId xmlns:a16="http://schemas.microsoft.com/office/drawing/2014/main" id="{59FF9941-BB8F-02BB-5A8A-3FFD6343B66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00" r="42400"/>
          <a:stretch/>
        </p:blipFill>
        <p:spPr>
          <a:xfrm>
            <a:off x="20" y="-1"/>
            <a:ext cx="5394940" cy="6858001"/>
          </a:xfrm>
          <a:custGeom>
            <a:avLst/>
            <a:gdLst/>
            <a:ahLst/>
            <a:cxnLst/>
            <a:rect l="l" t="t" r="r" b="b"/>
            <a:pathLst>
              <a:path w="5394960" h="6858000">
                <a:moveTo>
                  <a:pt x="842596" y="0"/>
                </a:moveTo>
                <a:lnTo>
                  <a:pt x="5394960" y="0"/>
                </a:lnTo>
                <a:lnTo>
                  <a:pt x="5394960" y="21851"/>
                </a:lnTo>
                <a:lnTo>
                  <a:pt x="4365943" y="6858000"/>
                </a:lnTo>
                <a:lnTo>
                  <a:pt x="0" y="6858000"/>
                </a:lnTo>
                <a:lnTo>
                  <a:pt x="0" y="5666154"/>
                </a:lnTo>
                <a:close/>
              </a:path>
            </a:pathLst>
          </a:custGeom>
        </p:spPr>
      </p:pic>
      <p:sp>
        <p:nvSpPr>
          <p:cNvPr id="9" name="Isosceles Triangle 8">
            <a:extLst>
              <a:ext uri="{FF2B5EF4-FFF2-40B4-BE49-F238E27FC236}">
                <a16:creationId xmlns:a16="http://schemas.microsoft.com/office/drawing/2014/main" id="{3BCB5F6A-9EB0-40B0-9D13-3023E9A205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419363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4" descr="Abstrakcyjny obraz zielony i niebieski">
            <a:extLst>
              <a:ext uri="{FF2B5EF4-FFF2-40B4-BE49-F238E27FC236}">
                <a16:creationId xmlns:a16="http://schemas.microsoft.com/office/drawing/2014/main" id="{CA3DA3A1-4213-148F-AAC5-01979FD8DED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44" t="142" r="40819"/>
          <a:stretch/>
        </p:blipFill>
        <p:spPr>
          <a:xfrm>
            <a:off x="20" y="10"/>
            <a:ext cx="2734036" cy="6867719"/>
          </a:xfrm>
          <a:custGeom>
            <a:avLst/>
            <a:gdLst/>
            <a:ahLst/>
            <a:cxnLst/>
            <a:rect l="l" t="t" r="r" b="b"/>
            <a:pathLst>
              <a:path w="2734056" h="6858000">
                <a:moveTo>
                  <a:pt x="0" y="0"/>
                </a:moveTo>
                <a:lnTo>
                  <a:pt x="1674254" y="0"/>
                </a:lnTo>
                <a:lnTo>
                  <a:pt x="2734056" y="6850199"/>
                </a:lnTo>
                <a:lnTo>
                  <a:pt x="2734056" y="6858000"/>
                </a:lnTo>
                <a:lnTo>
                  <a:pt x="461457" y="6858000"/>
                </a:lnTo>
                <a:lnTo>
                  <a:pt x="0" y="4134118"/>
                </a:lnTo>
                <a:close/>
              </a:path>
            </a:pathLst>
          </a:custGeom>
        </p:spPr>
      </p:pic>
      <p:sp>
        <p:nvSpPr>
          <p:cNvPr id="9" name="Isosceles Triangle 8">
            <a:extLst>
              <a:ext uri="{FF2B5EF4-FFF2-40B4-BE49-F238E27FC236}">
                <a16:creationId xmlns:a16="http://schemas.microsoft.com/office/drawing/2014/main" id="{EB6743CF-E74B-4A3C-A785-599069DB89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13201"/>
            <a:ext cx="476655" cy="2844800"/>
          </a:xfrm>
          <a:prstGeom prst="triangle">
            <a:avLst>
              <a:gd name="adj" fmla="val 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E2FD610-3C30-A5E2-82E9-C0804F1D6F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49562" y="2160589"/>
            <a:ext cx="6424440" cy="3880773"/>
          </a:xfrm>
        </p:spPr>
        <p:txBody>
          <a:bodyPr>
            <a:normAutofit/>
          </a:bodyPr>
          <a:lstStyle/>
          <a:p>
            <a:r>
              <a:rPr lang="pl-PL" dirty="0"/>
              <a:t>Dzięki Carlowi w Boga uwierzyło bardzo wiele osób – </a:t>
            </a:r>
            <a:br>
              <a:rPr lang="pl-PL" dirty="0"/>
            </a:br>
            <a:r>
              <a:rPr lang="pl-PL" dirty="0"/>
              <a:t>w tym jego rodzice i osobisty opiekun </a:t>
            </a:r>
            <a:r>
              <a:rPr lang="pl-PL" dirty="0" err="1"/>
              <a:t>Rajesh</a:t>
            </a:r>
            <a:r>
              <a:rPr lang="pl-PL" dirty="0"/>
              <a:t> </a:t>
            </a:r>
            <a:r>
              <a:rPr lang="pl-PL" dirty="0" err="1"/>
              <a:t>Mohur</a:t>
            </a:r>
            <a:r>
              <a:rPr lang="pl-PL" dirty="0"/>
              <a:t>, wcześniej wyznający hinduizm. </a:t>
            </a:r>
          </a:p>
          <a:p>
            <a:r>
              <a:rPr lang="pl-PL" dirty="0"/>
              <a:t>Carlo szanował każdego człowieka, niezależnie od jego pochodzenia czy wyznania. </a:t>
            </a:r>
          </a:p>
          <a:p>
            <a:r>
              <a:rPr lang="pl-PL" dirty="0"/>
              <a:t>Nikogo nie pouczał i nie traktował z góry – </a:t>
            </a:r>
            <a:br>
              <a:rPr lang="pl-PL" dirty="0"/>
            </a:br>
            <a:r>
              <a:rPr lang="pl-PL" dirty="0"/>
              <a:t>o Bogu opowiadał poprzez swoje życie.</a:t>
            </a:r>
          </a:p>
        </p:txBody>
      </p:sp>
    </p:spTree>
    <p:extLst>
      <p:ext uri="{BB962C8B-B14F-4D97-AF65-F5344CB8AC3E}">
        <p14:creationId xmlns:p14="http://schemas.microsoft.com/office/powerpoint/2010/main" val="15113629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A65AC7D1-EAA9-48F5-B509-60A7F50BF7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52" name="Rectangle 34">
            <a:extLst>
              <a:ext uri="{FF2B5EF4-FFF2-40B4-BE49-F238E27FC236}">
                <a16:creationId xmlns:a16="http://schemas.microsoft.com/office/drawing/2014/main" id="{D6320AF9-619A-4175-865B-5663E1AEF4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3" name="Straight Connector 36">
            <a:extLst>
              <a:ext uri="{FF2B5EF4-FFF2-40B4-BE49-F238E27FC236}">
                <a16:creationId xmlns:a16="http://schemas.microsoft.com/office/drawing/2014/main" id="{063B6EC6-D752-4EE7-908B-F8F19E8C7F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11313" y="0"/>
            <a:ext cx="1219200" cy="6858000"/>
          </a:xfrm>
          <a:prstGeom prst="line">
            <a:avLst/>
          </a:prstGeom>
          <a:ln w="952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38">
            <a:extLst>
              <a:ext uri="{FF2B5EF4-FFF2-40B4-BE49-F238E27FC236}">
                <a16:creationId xmlns:a16="http://schemas.microsoft.com/office/drawing/2014/main" id="{EFECD4E8-AD3E-4228-82A2-9461958EA9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3290979" y="3681413"/>
            <a:ext cx="4763558" cy="3176587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  <a:alpha val="8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5" name="Rectangle 23">
            <a:extLst>
              <a:ext uri="{FF2B5EF4-FFF2-40B4-BE49-F238E27FC236}">
                <a16:creationId xmlns:a16="http://schemas.microsoft.com/office/drawing/2014/main" id="{7E018740-5C2B-4A41-AC1A-7E68D1EC19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82568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6" name="Rectangle 25">
            <a:extLst>
              <a:ext uri="{FF2B5EF4-FFF2-40B4-BE49-F238E27FC236}">
                <a16:creationId xmlns:a16="http://schemas.microsoft.com/office/drawing/2014/main" id="{166F75A4-C475-4941-8EE2-B80A06A2C1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4534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7" name="Isosceles Triangle 44">
            <a:extLst>
              <a:ext uri="{FF2B5EF4-FFF2-40B4-BE49-F238E27FC236}">
                <a16:creationId xmlns:a16="http://schemas.microsoft.com/office/drawing/2014/main" id="{A032553A-72E8-4B0D-8405-FF9771C9AF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33425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8" name="Rectangle 27">
            <a:extLst>
              <a:ext uri="{FF2B5EF4-FFF2-40B4-BE49-F238E27FC236}">
                <a16:creationId xmlns:a16="http://schemas.microsoft.com/office/drawing/2014/main" id="{765800AC-C3B9-498E-87BC-29FAE4C76B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5592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9" name="Isosceles Triangle 48">
            <a:extLst>
              <a:ext uri="{FF2B5EF4-FFF2-40B4-BE49-F238E27FC236}">
                <a16:creationId xmlns:a16="http://schemas.microsoft.com/office/drawing/2014/main" id="{1F9D6ACB-2FF4-49F9-978A-E0D5327FC6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72758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1" name="Freeform: Shape 50">
            <a:extLst>
              <a:ext uri="{FF2B5EF4-FFF2-40B4-BE49-F238E27FC236}">
                <a16:creationId xmlns:a16="http://schemas.microsoft.com/office/drawing/2014/main" id="{A5EC319D-0FEA-4B95-A3EA-01E35672C9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97631" y="-8467"/>
            <a:ext cx="5994369" cy="6866467"/>
          </a:xfrm>
          <a:custGeom>
            <a:avLst/>
            <a:gdLst>
              <a:gd name="connsiteX0" fmla="*/ 0 w 5994369"/>
              <a:gd name="connsiteY0" fmla="*/ 0 h 6866467"/>
              <a:gd name="connsiteX1" fmla="*/ 1249825 w 5994369"/>
              <a:gd name="connsiteY1" fmla="*/ 0 h 6866467"/>
              <a:gd name="connsiteX2" fmla="*/ 1249825 w 5994369"/>
              <a:gd name="connsiteY2" fmla="*/ 8467 h 6866467"/>
              <a:gd name="connsiteX3" fmla="*/ 5994369 w 5994369"/>
              <a:gd name="connsiteY3" fmla="*/ 8467 h 6866467"/>
              <a:gd name="connsiteX4" fmla="*/ 5994369 w 5994369"/>
              <a:gd name="connsiteY4" fmla="*/ 6866467 h 6866467"/>
              <a:gd name="connsiteX5" fmla="*/ 1249825 w 5994369"/>
              <a:gd name="connsiteY5" fmla="*/ 6866467 h 6866467"/>
              <a:gd name="connsiteX6" fmla="*/ 1109382 w 5994369"/>
              <a:gd name="connsiteY6" fmla="*/ 6866467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94369" h="6866467">
                <a:moveTo>
                  <a:pt x="0" y="0"/>
                </a:moveTo>
                <a:lnTo>
                  <a:pt x="1249825" y="0"/>
                </a:lnTo>
                <a:lnTo>
                  <a:pt x="1249825" y="8467"/>
                </a:lnTo>
                <a:lnTo>
                  <a:pt x="5994369" y="8467"/>
                </a:lnTo>
                <a:lnTo>
                  <a:pt x="5994369" y="6866467"/>
                </a:lnTo>
                <a:lnTo>
                  <a:pt x="1249825" y="6866467"/>
                </a:lnTo>
                <a:lnTo>
                  <a:pt x="1109382" y="6866467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Symbol zastępczy zawartości 4" descr="Obraz zawierający osoba, wewnątrz, dziecko, ściana&#10;&#10;Opis wygenerowany automatycznie">
            <a:extLst>
              <a:ext uri="{FF2B5EF4-FFF2-40B4-BE49-F238E27FC236}">
                <a16:creationId xmlns:a16="http://schemas.microsoft.com/office/drawing/2014/main" id="{794B9BF0-2A1F-2E6B-0F68-F99B01843BD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77" r="-2" b="3414"/>
          <a:stretch/>
        </p:blipFill>
        <p:spPr>
          <a:xfrm>
            <a:off x="757251" y="1943155"/>
            <a:ext cx="3856774" cy="3060588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3065817A-C5C5-585D-0588-ED99CEA312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81725" y="2837329"/>
            <a:ext cx="4512988" cy="3317938"/>
          </a:xfrm>
        </p:spPr>
        <p:txBody>
          <a:bodyPr anchor="t"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Carlo </a:t>
            </a:r>
            <a:r>
              <a:rPr lang="en-US" dirty="0" err="1">
                <a:solidFill>
                  <a:srgbClr val="FFFFFF"/>
                </a:solidFill>
              </a:rPr>
              <a:t>Acutis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urodził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się</a:t>
            </a:r>
            <a:r>
              <a:rPr lang="en-US" dirty="0">
                <a:solidFill>
                  <a:srgbClr val="FFFFFF"/>
                </a:solidFill>
              </a:rPr>
              <a:t> </a:t>
            </a:r>
            <a:br>
              <a:rPr lang="pl-PL" dirty="0">
                <a:solidFill>
                  <a:srgbClr val="FFFFFF"/>
                </a:solidFill>
              </a:rPr>
            </a:br>
            <a:r>
              <a:rPr lang="en-US" dirty="0">
                <a:solidFill>
                  <a:srgbClr val="FFFFFF"/>
                </a:solidFill>
              </a:rPr>
              <a:t>3 </a:t>
            </a:r>
            <a:r>
              <a:rPr lang="en-US" dirty="0" err="1">
                <a:solidFill>
                  <a:srgbClr val="FFFFFF"/>
                </a:solidFill>
              </a:rPr>
              <a:t>maja</a:t>
            </a:r>
            <a:r>
              <a:rPr lang="en-US" dirty="0">
                <a:solidFill>
                  <a:srgbClr val="FFFFFF"/>
                </a:solidFill>
              </a:rPr>
              <a:t> 1991 </a:t>
            </a:r>
            <a:r>
              <a:rPr lang="en-US" dirty="0" err="1">
                <a:solidFill>
                  <a:srgbClr val="FFFFFF"/>
                </a:solidFill>
              </a:rPr>
              <a:t>roku</a:t>
            </a:r>
            <a:r>
              <a:rPr lang="en-US" dirty="0">
                <a:solidFill>
                  <a:srgbClr val="FFFFFF"/>
                </a:solidFill>
              </a:rPr>
              <a:t> w </a:t>
            </a:r>
            <a:r>
              <a:rPr lang="en-US" dirty="0" err="1">
                <a:solidFill>
                  <a:srgbClr val="FFFFFF"/>
                </a:solidFill>
              </a:rPr>
              <a:t>Londynie</a:t>
            </a:r>
            <a:r>
              <a:rPr lang="en-US" dirty="0">
                <a:solidFill>
                  <a:srgbClr val="FFFFFF"/>
                </a:solidFill>
              </a:rPr>
              <a:t>, </a:t>
            </a:r>
            <a:br>
              <a:rPr lang="pl-PL" dirty="0">
                <a:solidFill>
                  <a:srgbClr val="FFFFFF"/>
                </a:solidFill>
              </a:rPr>
            </a:br>
            <a:r>
              <a:rPr lang="en-US" dirty="0" err="1">
                <a:solidFill>
                  <a:srgbClr val="FFFFFF"/>
                </a:solidFill>
              </a:rPr>
              <a:t>gdzie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pracowali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jego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rodzice</a:t>
            </a:r>
            <a:r>
              <a:rPr lang="pl-PL" dirty="0">
                <a:solidFill>
                  <a:srgbClr val="FFFFFF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840889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4" descr="Sadzonki rosnące w słonecznym ogrodzie">
            <a:extLst>
              <a:ext uri="{FF2B5EF4-FFF2-40B4-BE49-F238E27FC236}">
                <a16:creationId xmlns:a16="http://schemas.microsoft.com/office/drawing/2014/main" id="{C52B2D60-B6F5-2478-CD3D-D26EFEC3AAE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92" r="6899" b="-2"/>
          <a:stretch/>
        </p:blipFill>
        <p:spPr>
          <a:xfrm>
            <a:off x="4269854" y="-1"/>
            <a:ext cx="7922146" cy="6858001"/>
          </a:xfrm>
          <a:custGeom>
            <a:avLst/>
            <a:gdLst/>
            <a:ahLst/>
            <a:cxnLst/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7C24E33F-2441-A386-3FDA-6A3E19C656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160589"/>
            <a:ext cx="3851122" cy="3880773"/>
          </a:xfrm>
        </p:spPr>
        <p:txBody>
          <a:bodyPr>
            <a:normAutofit/>
          </a:bodyPr>
          <a:lstStyle/>
          <a:p>
            <a:r>
              <a:rPr lang="en-US" dirty="0"/>
              <a:t>Carlo </a:t>
            </a:r>
            <a:r>
              <a:rPr lang="en-US" dirty="0" err="1"/>
              <a:t>nie</a:t>
            </a:r>
            <a:r>
              <a:rPr lang="en-US" dirty="0"/>
              <a:t> </a:t>
            </a:r>
            <a:r>
              <a:rPr lang="en-US" dirty="0" err="1"/>
              <a:t>wstydził</a:t>
            </a:r>
            <a:r>
              <a:rPr lang="en-US" dirty="0"/>
              <a:t> </a:t>
            </a:r>
            <a:r>
              <a:rPr lang="en-US" dirty="0" err="1"/>
              <a:t>się</a:t>
            </a:r>
            <a:r>
              <a:rPr lang="en-US" dirty="0"/>
              <a:t> </a:t>
            </a:r>
            <a:r>
              <a:rPr lang="en-US" dirty="0" err="1"/>
              <a:t>wiary</a:t>
            </a:r>
            <a:r>
              <a:rPr lang="en-US" dirty="0"/>
              <a:t>. </a:t>
            </a:r>
            <a:endParaRPr lang="pl-PL" dirty="0"/>
          </a:p>
          <a:p>
            <a:r>
              <a:rPr lang="en-US" dirty="0" err="1"/>
              <a:t>Głośno</a:t>
            </a:r>
            <a:r>
              <a:rPr lang="en-US" dirty="0"/>
              <a:t> </a:t>
            </a:r>
            <a:r>
              <a:rPr lang="en-US" dirty="0" err="1"/>
              <a:t>mówił</a:t>
            </a:r>
            <a:r>
              <a:rPr lang="en-US" dirty="0"/>
              <a:t> o </a:t>
            </a:r>
            <a:r>
              <a:rPr lang="en-US" dirty="0" err="1"/>
              <a:t>swojej</a:t>
            </a:r>
            <a:r>
              <a:rPr lang="en-US" dirty="0"/>
              <a:t> </a:t>
            </a:r>
            <a:r>
              <a:rPr lang="en-US" dirty="0" err="1"/>
              <a:t>fascynacji</a:t>
            </a:r>
            <a:r>
              <a:rPr lang="en-US" dirty="0"/>
              <a:t> </a:t>
            </a:r>
            <a:r>
              <a:rPr lang="en-US" dirty="0" err="1"/>
              <a:t>sakramentami</a:t>
            </a:r>
            <a:r>
              <a:rPr lang="en-US" dirty="0"/>
              <a:t>, </a:t>
            </a:r>
            <a:r>
              <a:rPr lang="en-US" dirty="0" err="1"/>
              <a:t>Pismem</a:t>
            </a:r>
            <a:r>
              <a:rPr lang="en-US" dirty="0"/>
              <a:t> </a:t>
            </a:r>
            <a:r>
              <a:rPr lang="en-US" dirty="0" err="1"/>
              <a:t>świętym</a:t>
            </a:r>
            <a:r>
              <a:rPr lang="en-US" dirty="0"/>
              <a:t> </a:t>
            </a:r>
            <a:r>
              <a:rPr lang="en-US" dirty="0" err="1"/>
              <a:t>czy</a:t>
            </a:r>
            <a:r>
              <a:rPr lang="en-US" dirty="0"/>
              <a:t> </a:t>
            </a:r>
            <a:r>
              <a:rPr lang="en-US" dirty="0" err="1"/>
              <a:t>modlitwą</a:t>
            </a:r>
            <a:r>
              <a:rPr lang="en-US" dirty="0"/>
              <a:t>. </a:t>
            </a:r>
            <a:endParaRPr lang="pl-PL" dirty="0"/>
          </a:p>
          <a:p>
            <a:r>
              <a:rPr lang="en-US" dirty="0" err="1"/>
              <a:t>Potrafił</a:t>
            </a:r>
            <a:r>
              <a:rPr lang="en-US" dirty="0"/>
              <a:t> </a:t>
            </a:r>
            <a:r>
              <a:rPr lang="en-US" dirty="0" err="1"/>
              <a:t>odważnie</a:t>
            </a:r>
            <a:r>
              <a:rPr lang="en-US" dirty="0"/>
              <a:t> </a:t>
            </a:r>
            <a:r>
              <a:rPr lang="en-US" dirty="0" err="1"/>
              <a:t>stawać</a:t>
            </a:r>
            <a:r>
              <a:rPr lang="en-US" dirty="0"/>
              <a:t> w </a:t>
            </a:r>
            <a:r>
              <a:rPr lang="en-US" dirty="0" err="1"/>
              <a:t>obronie</a:t>
            </a:r>
            <a:r>
              <a:rPr lang="en-US" dirty="0"/>
              <a:t> </a:t>
            </a:r>
            <a:r>
              <a:rPr lang="en-US" dirty="0" err="1"/>
              <a:t>życia</a:t>
            </a:r>
            <a:r>
              <a:rPr lang="en-US" dirty="0"/>
              <a:t> od </a:t>
            </a:r>
            <a:r>
              <a:rPr lang="en-US" dirty="0" err="1"/>
              <a:t>poczęcia</a:t>
            </a:r>
            <a:r>
              <a:rPr lang="en-US" dirty="0"/>
              <a:t> </a:t>
            </a:r>
            <a:r>
              <a:rPr lang="en-US" dirty="0" err="1"/>
              <a:t>aż</a:t>
            </a:r>
            <a:r>
              <a:rPr lang="en-US" dirty="0"/>
              <a:t> do </a:t>
            </a:r>
            <a:r>
              <a:rPr lang="en-US" dirty="0" err="1"/>
              <a:t>śmierci</a:t>
            </a:r>
            <a:r>
              <a:rPr lang="en-US" dirty="0"/>
              <a:t>. </a:t>
            </a:r>
            <a:endParaRPr lang="pl-PL" dirty="0"/>
          </a:p>
          <a:p>
            <a:r>
              <a:rPr lang="en-US" dirty="0" err="1"/>
              <a:t>Powtarzał</a:t>
            </a:r>
            <a:r>
              <a:rPr lang="en-US" dirty="0"/>
              <a:t>, </a:t>
            </a:r>
            <a:r>
              <a:rPr lang="en-US" dirty="0" err="1"/>
              <a:t>że</a:t>
            </a:r>
            <a:r>
              <a:rPr lang="en-US" dirty="0"/>
              <a:t> </a:t>
            </a:r>
            <a:r>
              <a:rPr lang="en-US" dirty="0" err="1"/>
              <a:t>życie</a:t>
            </a:r>
            <a:r>
              <a:rPr lang="en-US" dirty="0"/>
              <a:t> to </a:t>
            </a:r>
            <a:r>
              <a:rPr lang="en-US" dirty="0" err="1"/>
              <a:t>dar</a:t>
            </a:r>
            <a:r>
              <a:rPr lang="en-US" dirty="0"/>
              <a:t>.</a:t>
            </a:r>
            <a:endParaRPr lang="pl-PL" dirty="0"/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64FA5DFF-7FE6-4855-84E6-DFA78EE978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2AFD8CBA-54A3-4363-991B-B9C631BBFA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Rectangle 23">
            <a:extLst>
              <a:ext uri="{FF2B5EF4-FFF2-40B4-BE49-F238E27FC236}">
                <a16:creationId xmlns:a16="http://schemas.microsoft.com/office/drawing/2014/main" id="{3F088236-D655-4F88-B238-E167623580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0" name="Rectangle 25">
            <a:extLst>
              <a:ext uri="{FF2B5EF4-FFF2-40B4-BE49-F238E27FC236}">
                <a16:creationId xmlns:a16="http://schemas.microsoft.com/office/drawing/2014/main" id="{3DAC0C92-199E-475C-9390-119A9B0272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2" name="Isosceles Triangle 24">
            <a:extLst>
              <a:ext uri="{FF2B5EF4-FFF2-40B4-BE49-F238E27FC236}">
                <a16:creationId xmlns:a16="http://schemas.microsoft.com/office/drawing/2014/main" id="{C4CFB339-0ED8-4FE2-9EF1-6D1375B849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4" name="Rectangle 27">
            <a:extLst>
              <a:ext uri="{FF2B5EF4-FFF2-40B4-BE49-F238E27FC236}">
                <a16:creationId xmlns:a16="http://schemas.microsoft.com/office/drawing/2014/main" id="{31896C80-2069-4431-9C19-83B913734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6" name="Rectangle 28">
            <a:extLst>
              <a:ext uri="{FF2B5EF4-FFF2-40B4-BE49-F238E27FC236}">
                <a16:creationId xmlns:a16="http://schemas.microsoft.com/office/drawing/2014/main" id="{BF120A21-0841-4823-B0C4-28AEBCEF9B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8" name="Rectangle 29">
            <a:extLst>
              <a:ext uri="{FF2B5EF4-FFF2-40B4-BE49-F238E27FC236}">
                <a16:creationId xmlns:a16="http://schemas.microsoft.com/office/drawing/2014/main" id="{DBB05BAE-BBD3-4289-899F-A6851503C6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0" name="Isosceles Triangle 29">
            <a:extLst>
              <a:ext uri="{FF2B5EF4-FFF2-40B4-BE49-F238E27FC236}">
                <a16:creationId xmlns:a16="http://schemas.microsoft.com/office/drawing/2014/main" id="{9874D11C-36F5-4BBE-A490-019A54E953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8324726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4" descr="Abstrakcyjne tło z ciemnymi stronami książki">
            <a:extLst>
              <a:ext uri="{FF2B5EF4-FFF2-40B4-BE49-F238E27FC236}">
                <a16:creationId xmlns:a16="http://schemas.microsoft.com/office/drawing/2014/main" id="{762C03DB-082A-7050-24E0-3E433122DA6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1" b="31818"/>
          <a:stretch/>
        </p:blipFill>
        <p:spPr>
          <a:xfrm>
            <a:off x="1" y="10"/>
            <a:ext cx="12191999" cy="6857990"/>
          </a:xfrm>
          <a:prstGeom prst="rect">
            <a:avLst/>
          </a:prstGeom>
        </p:spPr>
      </p:pic>
      <p:sp>
        <p:nvSpPr>
          <p:cNvPr id="36" name="Isosceles Triangle 13">
            <a:extLst>
              <a:ext uri="{FF2B5EF4-FFF2-40B4-BE49-F238E27FC236}">
                <a16:creationId xmlns:a16="http://schemas.microsoft.com/office/drawing/2014/main" id="{BBFBD429-C7AA-4D85-BEBF-26ECE2DBAF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7" name="Parallelogram 15">
            <a:extLst>
              <a:ext uri="{FF2B5EF4-FFF2-40B4-BE49-F238E27FC236}">
                <a16:creationId xmlns:a16="http://schemas.microsoft.com/office/drawing/2014/main" id="{7A9CEEF0-7547-4FA2-93BD-0B8C799DD2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24188" y="0"/>
            <a:ext cx="9372600" cy="6858000"/>
          </a:xfrm>
          <a:prstGeom prst="parallelogram">
            <a:avLst>
              <a:gd name="adj" fmla="val 14937"/>
            </a:avLst>
          </a:prstGeom>
          <a:solidFill>
            <a:schemeClr val="bg1">
              <a:alpha val="89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8" name="Straight Connector 17">
            <a:extLst>
              <a:ext uri="{FF2B5EF4-FFF2-40B4-BE49-F238E27FC236}">
                <a16:creationId xmlns:a16="http://schemas.microsoft.com/office/drawing/2014/main" id="{AA02E860-D290-48CF-9C38-BC8EB8854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19">
            <a:extLst>
              <a:ext uri="{FF2B5EF4-FFF2-40B4-BE49-F238E27FC236}">
                <a16:creationId xmlns:a16="http://schemas.microsoft.com/office/drawing/2014/main" id="{CBF60179-3A15-468E-86D0-1C2FFD504B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Rectangle 23">
            <a:extLst>
              <a:ext uri="{FF2B5EF4-FFF2-40B4-BE49-F238E27FC236}">
                <a16:creationId xmlns:a16="http://schemas.microsoft.com/office/drawing/2014/main" id="{87ED294B-4D40-44B4-86E7-F23C046882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1" name="Rectangle 25">
            <a:extLst>
              <a:ext uri="{FF2B5EF4-FFF2-40B4-BE49-F238E27FC236}">
                <a16:creationId xmlns:a16="http://schemas.microsoft.com/office/drawing/2014/main" id="{55D78701-1D8D-45A3-9B44-A94C334622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2" name="Isosceles Triangle 25">
            <a:extLst>
              <a:ext uri="{FF2B5EF4-FFF2-40B4-BE49-F238E27FC236}">
                <a16:creationId xmlns:a16="http://schemas.microsoft.com/office/drawing/2014/main" id="{B8C595DB-254F-4E8B-9C0D-648B3FF1B0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79E5F1E1-5A77-C341-C9CF-06133B0A27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86047" y="2159000"/>
            <a:ext cx="6487955" cy="3882362"/>
          </a:xfrm>
        </p:spPr>
        <p:txBody>
          <a:bodyPr>
            <a:normAutofit/>
          </a:bodyPr>
          <a:lstStyle/>
          <a:p>
            <a:r>
              <a:rPr lang="pl-PL" dirty="0"/>
              <a:t>Miał dużą wiedzę teologiczną i biblijną, dzięki czemu mógł prowadzić merytoryczne rozmowy na temat wiary. </a:t>
            </a:r>
          </a:p>
          <a:p>
            <a:r>
              <a:rPr lang="pl-PL" dirty="0"/>
              <a:t>Zdarzało mu się spierać także z księżmi, zawsze jednak </a:t>
            </a:r>
            <a:br>
              <a:rPr lang="pl-PL" dirty="0"/>
            </a:br>
            <a:r>
              <a:rPr lang="pl-PL" dirty="0"/>
              <a:t>w tych sporach odwoływał się do konkretnych fragmentów Pisma Świętego lub nauczania Kościoła.</a:t>
            </a:r>
          </a:p>
        </p:txBody>
      </p:sp>
      <p:sp>
        <p:nvSpPr>
          <p:cNvPr id="43" name="Rectangle 27">
            <a:extLst>
              <a:ext uri="{FF2B5EF4-FFF2-40B4-BE49-F238E27FC236}">
                <a16:creationId xmlns:a16="http://schemas.microsoft.com/office/drawing/2014/main" id="{2E000235-D5DF-4D2F-AECA-3814821B5C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4" name="Rectangle 28">
            <a:extLst>
              <a:ext uri="{FF2B5EF4-FFF2-40B4-BE49-F238E27FC236}">
                <a16:creationId xmlns:a16="http://schemas.microsoft.com/office/drawing/2014/main" id="{D7CE0E87-2C2C-4907-BBE3-D24D86C42A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5" name="Rectangle 29">
            <a:extLst>
              <a:ext uri="{FF2B5EF4-FFF2-40B4-BE49-F238E27FC236}">
                <a16:creationId xmlns:a16="http://schemas.microsoft.com/office/drawing/2014/main" id="{8FF0BC47-4F6D-4430-8C11-E1566CBF63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6" name="Isosceles Triangle 33">
            <a:extLst>
              <a:ext uri="{FF2B5EF4-FFF2-40B4-BE49-F238E27FC236}">
                <a16:creationId xmlns:a16="http://schemas.microsoft.com/office/drawing/2014/main" id="{5B73C5C4-3778-4E76-9467-8B46C9F91F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2449565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D94A7024-D948-494D-8920-BBA2DA07D1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Symbol zastępczy zawartości 4" descr="Obraz zawierający wewnątrz&#10;&#10;Opis wygenerowany automatycznie">
            <a:extLst>
              <a:ext uri="{FF2B5EF4-FFF2-40B4-BE49-F238E27FC236}">
                <a16:creationId xmlns:a16="http://schemas.microsoft.com/office/drawing/2014/main" id="{3720B8CC-575E-7B18-72B7-DD6CEF4FBB5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9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E4AA8CE-4D23-92E9-BCEF-4BCBBD0D79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871932"/>
            <a:ext cx="3886040" cy="4442603"/>
          </a:xfrm>
        </p:spPr>
        <p:txBody>
          <a:bodyPr>
            <a:normAutofit/>
          </a:bodyPr>
          <a:lstStyle/>
          <a:p>
            <a:r>
              <a:rPr lang="pl-PL" dirty="0">
                <a:solidFill>
                  <a:srgbClr val="FFFFFF"/>
                </a:solidFill>
              </a:rPr>
              <a:t>Od 1 października 2020 roku można się do Carla zwracać z prośbą o wsparcie. </a:t>
            </a:r>
          </a:p>
          <a:p>
            <a:r>
              <a:rPr lang="pl-PL" dirty="0">
                <a:solidFill>
                  <a:srgbClr val="FFFFFF"/>
                </a:solidFill>
              </a:rPr>
              <a:t>Tego dnia został beatyfikowany – Kościół po zbadaniu jego życia </a:t>
            </a:r>
            <a:br>
              <a:rPr lang="pl-PL" dirty="0">
                <a:solidFill>
                  <a:srgbClr val="FFFFFF"/>
                </a:solidFill>
              </a:rPr>
            </a:br>
            <a:r>
              <a:rPr lang="pl-PL" dirty="0">
                <a:solidFill>
                  <a:srgbClr val="FFFFFF"/>
                </a:solidFill>
              </a:rPr>
              <a:t>i cudów potwierdzających jego świętość uznał, że Carlo na pewno jest w niebie i ma moc przekazywania Bogu naszych próśb. </a:t>
            </a:r>
          </a:p>
          <a:p>
            <a:r>
              <a:rPr lang="pl-PL" dirty="0">
                <a:solidFill>
                  <a:srgbClr val="FFFFFF"/>
                </a:solidFill>
              </a:rPr>
              <a:t>Dowodów na jego skuteczność jest wiele!</a:t>
            </a:r>
          </a:p>
        </p:txBody>
      </p:sp>
    </p:spTree>
    <p:extLst>
      <p:ext uri="{BB962C8B-B14F-4D97-AF65-F5344CB8AC3E}">
        <p14:creationId xmlns:p14="http://schemas.microsoft.com/office/powerpoint/2010/main" val="410965436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4" descr="Obraz zawierający osoba&#10;&#10;Opis wygenerowany automatycznie">
            <a:extLst>
              <a:ext uri="{FF2B5EF4-FFF2-40B4-BE49-F238E27FC236}">
                <a16:creationId xmlns:a16="http://schemas.microsoft.com/office/drawing/2014/main" id="{BC856D9E-F617-FE99-1079-83B510593A9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1346"/>
          <a:stretch/>
        </p:blipFill>
        <p:spPr>
          <a:xfrm>
            <a:off x="4269854" y="-1"/>
            <a:ext cx="7922146" cy="6858001"/>
          </a:xfrm>
          <a:custGeom>
            <a:avLst/>
            <a:gdLst/>
            <a:ahLst/>
            <a:cxnLst/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75E98F7-6D92-1B3F-92B5-2A224871F8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160589"/>
            <a:ext cx="3851122" cy="3880773"/>
          </a:xfrm>
        </p:spPr>
        <p:txBody>
          <a:bodyPr>
            <a:normAutofit/>
          </a:bodyPr>
          <a:lstStyle/>
          <a:p>
            <a:r>
              <a:rPr lang="pl-PL" dirty="0"/>
              <a:t>Pod dwóch tygodniach został ochrzczony, mimo że jego rodzice nie byli osobami głęboko wierzącymi – jego mama przed narodzinami Carla tylko kilka razy była na mszy, w tym na swojej Pierwszej Komunii i na ślubie.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4FA5DFF-7FE6-4855-84E6-DFA78EE978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AFD8CBA-54A3-4363-991B-B9C631BBFA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ectangle 23">
            <a:extLst>
              <a:ext uri="{FF2B5EF4-FFF2-40B4-BE49-F238E27FC236}">
                <a16:creationId xmlns:a16="http://schemas.microsoft.com/office/drawing/2014/main" id="{3F088236-D655-4F88-B238-E167623580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Rectangle 25">
            <a:extLst>
              <a:ext uri="{FF2B5EF4-FFF2-40B4-BE49-F238E27FC236}">
                <a16:creationId xmlns:a16="http://schemas.microsoft.com/office/drawing/2014/main" id="{3DAC0C92-199E-475C-9390-119A9B0272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7" name="Isosceles Triangle 24">
            <a:extLst>
              <a:ext uri="{FF2B5EF4-FFF2-40B4-BE49-F238E27FC236}">
                <a16:creationId xmlns:a16="http://schemas.microsoft.com/office/drawing/2014/main" id="{C4CFB339-0ED8-4FE2-9EF1-6D1375B849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Rectangle 27">
            <a:extLst>
              <a:ext uri="{FF2B5EF4-FFF2-40B4-BE49-F238E27FC236}">
                <a16:creationId xmlns:a16="http://schemas.microsoft.com/office/drawing/2014/main" id="{31896C80-2069-4431-9C19-83B913734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Rectangle 28">
            <a:extLst>
              <a:ext uri="{FF2B5EF4-FFF2-40B4-BE49-F238E27FC236}">
                <a16:creationId xmlns:a16="http://schemas.microsoft.com/office/drawing/2014/main" id="{BF120A21-0841-4823-B0C4-28AEBCEF9B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Rectangle 29">
            <a:extLst>
              <a:ext uri="{FF2B5EF4-FFF2-40B4-BE49-F238E27FC236}">
                <a16:creationId xmlns:a16="http://schemas.microsoft.com/office/drawing/2014/main" id="{DBB05BAE-BBD3-4289-899F-A6851503C6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5" name="Isosceles Triangle 29">
            <a:extLst>
              <a:ext uri="{FF2B5EF4-FFF2-40B4-BE49-F238E27FC236}">
                <a16:creationId xmlns:a16="http://schemas.microsoft.com/office/drawing/2014/main" id="{9874D11C-36F5-4BBE-A490-019A54E953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5273171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26F7B09-2A73-0031-22E3-E0B29785C3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09563" y="2160589"/>
            <a:ext cx="4064439" cy="3880773"/>
          </a:xfrm>
        </p:spPr>
        <p:txBody>
          <a:bodyPr>
            <a:normAutofit/>
          </a:bodyPr>
          <a:lstStyle/>
          <a:p>
            <a:r>
              <a:rPr lang="pl-PL" dirty="0"/>
              <a:t>Wiarę przekazała Carlowi </a:t>
            </a:r>
            <a:br>
              <a:rPr lang="pl-PL" dirty="0"/>
            </a:br>
            <a:r>
              <a:rPr lang="pl-PL" dirty="0"/>
              <a:t>polska rodzina ze strony ojca (babcia Carla z pochodzenia </a:t>
            </a:r>
            <a:br>
              <a:rPr lang="pl-PL" dirty="0"/>
            </a:br>
            <a:r>
              <a:rPr lang="pl-PL" dirty="0"/>
              <a:t>jest Polką), a później także </a:t>
            </a:r>
            <a:br>
              <a:rPr lang="pl-PL" dirty="0"/>
            </a:br>
            <a:r>
              <a:rPr lang="pl-PL" dirty="0"/>
              <a:t>polska niania Beata </a:t>
            </a:r>
            <a:r>
              <a:rPr lang="pl-PL" dirty="0" err="1"/>
              <a:t>Sperczyńska</a:t>
            </a:r>
            <a:r>
              <a:rPr lang="pl-PL" dirty="0"/>
              <a:t>. </a:t>
            </a:r>
          </a:p>
          <a:p>
            <a:r>
              <a:rPr lang="pl-PL" dirty="0"/>
              <a:t>To dlatego znał słowa modlitw </a:t>
            </a:r>
            <a:br>
              <a:rPr lang="pl-PL" dirty="0"/>
            </a:br>
            <a:r>
              <a:rPr lang="pl-PL" dirty="0"/>
              <a:t>po polsku</a:t>
            </a:r>
          </a:p>
        </p:txBody>
      </p:sp>
      <p:pic>
        <p:nvPicPr>
          <p:cNvPr id="4" name="Obraz 3" descr="Obraz zawierający zewnętrzne, drzewo, śnieg&#10;&#10;Opis wygenerowany automatycznie">
            <a:extLst>
              <a:ext uri="{FF2B5EF4-FFF2-40B4-BE49-F238E27FC236}">
                <a16:creationId xmlns:a16="http://schemas.microsoft.com/office/drawing/2014/main" id="{417C2AD4-A78F-F4FA-8247-FA44D0CB08A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66" r="30137" b="-1"/>
          <a:stretch/>
        </p:blipFill>
        <p:spPr>
          <a:xfrm>
            <a:off x="20" y="-1"/>
            <a:ext cx="5394940" cy="6858001"/>
          </a:xfrm>
          <a:custGeom>
            <a:avLst/>
            <a:gdLst/>
            <a:ahLst/>
            <a:cxnLst/>
            <a:rect l="l" t="t" r="r" b="b"/>
            <a:pathLst>
              <a:path w="5394960" h="6858000">
                <a:moveTo>
                  <a:pt x="842596" y="0"/>
                </a:moveTo>
                <a:lnTo>
                  <a:pt x="5394960" y="0"/>
                </a:lnTo>
                <a:lnTo>
                  <a:pt x="5394960" y="21851"/>
                </a:lnTo>
                <a:lnTo>
                  <a:pt x="4365943" y="6858000"/>
                </a:lnTo>
                <a:lnTo>
                  <a:pt x="0" y="6858000"/>
                </a:lnTo>
                <a:lnTo>
                  <a:pt x="0" y="5666154"/>
                </a:lnTo>
                <a:close/>
              </a:path>
            </a:pathLst>
          </a:custGeom>
        </p:spPr>
      </p:pic>
      <p:sp>
        <p:nvSpPr>
          <p:cNvPr id="29" name="Isosceles Triangle 8">
            <a:extLst>
              <a:ext uri="{FF2B5EF4-FFF2-40B4-BE49-F238E27FC236}">
                <a16:creationId xmlns:a16="http://schemas.microsoft.com/office/drawing/2014/main" id="{3BCB5F6A-9EB0-40B0-9D13-3023E9A205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9356472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B2B3766-4B13-FF70-CDF2-EAB9E52F2A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09563" y="2160589"/>
            <a:ext cx="4064439" cy="3880773"/>
          </a:xfrm>
        </p:spPr>
        <p:txBody>
          <a:bodyPr>
            <a:normAutofit/>
          </a:bodyPr>
          <a:lstStyle/>
          <a:p>
            <a:r>
              <a:rPr lang="pl-PL" dirty="0"/>
              <a:t>Gdy miał 4 lata, zmarł jego dziadek. </a:t>
            </a:r>
          </a:p>
          <a:p>
            <a:r>
              <a:rPr lang="pl-PL" dirty="0"/>
              <a:t>Po śmierci przyśnił się Carlowi </a:t>
            </a:r>
            <a:br>
              <a:rPr lang="pl-PL" dirty="0"/>
            </a:br>
            <a:r>
              <a:rPr lang="pl-PL" dirty="0"/>
              <a:t>i poprosił go o modlitwę, </a:t>
            </a:r>
            <a:br>
              <a:rPr lang="pl-PL" dirty="0"/>
            </a:br>
            <a:r>
              <a:rPr lang="pl-PL" dirty="0"/>
              <a:t>która może mu pomóc w szybszym zakończeniu pokuty w czyśćcu. </a:t>
            </a:r>
          </a:p>
          <a:p>
            <a:r>
              <a:rPr lang="pl-PL" dirty="0"/>
              <a:t>Carlo do końca życia wypełniał </a:t>
            </a:r>
            <a:br>
              <a:rPr lang="pl-PL" dirty="0"/>
            </a:br>
            <a:r>
              <a:rPr lang="pl-PL" dirty="0"/>
              <a:t>tę prośbę i zachęcał innych </a:t>
            </a:r>
            <a:br>
              <a:rPr lang="pl-PL" dirty="0"/>
            </a:br>
            <a:r>
              <a:rPr lang="pl-PL" dirty="0"/>
              <a:t>do modlitwy w tej intencji.</a:t>
            </a:r>
          </a:p>
        </p:txBody>
      </p:sp>
      <p:pic>
        <p:nvPicPr>
          <p:cNvPr id="4" name="Symbol zastępczy zawartości 4" descr="Obraz zawierający podłoże, wewnątrz, budynek, piwnica&#10;&#10;Opis wygenerowany automatycznie">
            <a:extLst>
              <a:ext uri="{FF2B5EF4-FFF2-40B4-BE49-F238E27FC236}">
                <a16:creationId xmlns:a16="http://schemas.microsoft.com/office/drawing/2014/main" id="{F524CDB6-7BD3-46DF-BE99-189EB03291F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05" r="18726" b="1"/>
          <a:stretch/>
        </p:blipFill>
        <p:spPr>
          <a:xfrm>
            <a:off x="20" y="-1"/>
            <a:ext cx="5394940" cy="6858001"/>
          </a:xfrm>
          <a:custGeom>
            <a:avLst/>
            <a:gdLst/>
            <a:ahLst/>
            <a:cxnLst/>
            <a:rect l="l" t="t" r="r" b="b"/>
            <a:pathLst>
              <a:path w="5394960" h="6858000">
                <a:moveTo>
                  <a:pt x="842596" y="0"/>
                </a:moveTo>
                <a:lnTo>
                  <a:pt x="5394960" y="0"/>
                </a:lnTo>
                <a:lnTo>
                  <a:pt x="5394960" y="21851"/>
                </a:lnTo>
                <a:lnTo>
                  <a:pt x="4365943" y="6858000"/>
                </a:lnTo>
                <a:lnTo>
                  <a:pt x="0" y="6858000"/>
                </a:lnTo>
                <a:lnTo>
                  <a:pt x="0" y="5666154"/>
                </a:lnTo>
                <a:close/>
              </a:path>
            </a:pathLst>
          </a:custGeom>
        </p:spPr>
      </p:pic>
      <p:sp>
        <p:nvSpPr>
          <p:cNvPr id="9" name="Isosceles Triangle 8">
            <a:extLst>
              <a:ext uri="{FF2B5EF4-FFF2-40B4-BE49-F238E27FC236}">
                <a16:creationId xmlns:a16="http://schemas.microsoft.com/office/drawing/2014/main" id="{3BCB5F6A-9EB0-40B0-9D13-3023E9A205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8500780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4" descr="Obraz zawierający zewnętrzne, sukienka&#10;&#10;Opis wygenerowany automatycznie">
            <a:extLst>
              <a:ext uri="{FF2B5EF4-FFF2-40B4-BE49-F238E27FC236}">
                <a16:creationId xmlns:a16="http://schemas.microsoft.com/office/drawing/2014/main" id="{47E0A184-DAEE-A80B-CCFD-23DDB457767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39" r="17617" b="9090"/>
          <a:stretch/>
        </p:blipFill>
        <p:spPr>
          <a:xfrm>
            <a:off x="20" y="10"/>
            <a:ext cx="2734036" cy="6867719"/>
          </a:xfrm>
          <a:custGeom>
            <a:avLst/>
            <a:gdLst/>
            <a:ahLst/>
            <a:cxnLst/>
            <a:rect l="l" t="t" r="r" b="b"/>
            <a:pathLst>
              <a:path w="2734056" h="6858000">
                <a:moveTo>
                  <a:pt x="0" y="0"/>
                </a:moveTo>
                <a:lnTo>
                  <a:pt x="1674254" y="0"/>
                </a:lnTo>
                <a:lnTo>
                  <a:pt x="2734056" y="6850199"/>
                </a:lnTo>
                <a:lnTo>
                  <a:pt x="2734056" y="6858000"/>
                </a:lnTo>
                <a:lnTo>
                  <a:pt x="461457" y="6858000"/>
                </a:lnTo>
                <a:lnTo>
                  <a:pt x="0" y="4134118"/>
                </a:lnTo>
                <a:close/>
              </a:path>
            </a:pathLst>
          </a:custGeom>
        </p:spPr>
      </p:pic>
      <p:sp>
        <p:nvSpPr>
          <p:cNvPr id="9" name="Isosceles Triangle 8">
            <a:extLst>
              <a:ext uri="{FF2B5EF4-FFF2-40B4-BE49-F238E27FC236}">
                <a16:creationId xmlns:a16="http://schemas.microsoft.com/office/drawing/2014/main" id="{EB6743CF-E74B-4A3C-A785-599069DB89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13201"/>
            <a:ext cx="476655" cy="2844800"/>
          </a:xfrm>
          <a:prstGeom prst="triangle">
            <a:avLst>
              <a:gd name="adj" fmla="val 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16013BF-D583-1DA7-0BC7-66DA91A590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49562" y="2160589"/>
            <a:ext cx="6424440" cy="3880773"/>
          </a:xfrm>
        </p:spPr>
        <p:txBody>
          <a:bodyPr>
            <a:normAutofit/>
          </a:bodyPr>
          <a:lstStyle/>
          <a:p>
            <a:r>
              <a:rPr lang="pl-PL" dirty="0"/>
              <a:t>Mając 7 lat, poprosił o możliwość wcześniejszego przyjęcia Komunii Świętej. </a:t>
            </a:r>
          </a:p>
          <a:p>
            <a:r>
              <a:rPr lang="pl-PL" dirty="0"/>
              <a:t>Codzienna Eucharystia, podobnie jak spowiedź raz </a:t>
            </a:r>
            <a:br>
              <a:rPr lang="pl-PL" dirty="0"/>
            </a:br>
            <a:r>
              <a:rPr lang="pl-PL" dirty="0"/>
              <a:t>w tygodniu stały się jego zwyczajem.</a:t>
            </a:r>
          </a:p>
        </p:txBody>
      </p:sp>
    </p:spTree>
    <p:extLst>
      <p:ext uri="{BB962C8B-B14F-4D97-AF65-F5344CB8AC3E}">
        <p14:creationId xmlns:p14="http://schemas.microsoft.com/office/powerpoint/2010/main" val="2091899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EBDFA8A-5FA1-EBBC-F485-E679F05335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09563" y="2160589"/>
            <a:ext cx="4064439" cy="3880773"/>
          </a:xfrm>
        </p:spPr>
        <p:txBody>
          <a:bodyPr>
            <a:normAutofit/>
          </a:bodyPr>
          <a:lstStyle/>
          <a:p>
            <a:r>
              <a:rPr lang="pl-PL" dirty="0"/>
              <a:t>Był wybitnie uzdolniony. </a:t>
            </a:r>
          </a:p>
          <a:p>
            <a:r>
              <a:rPr lang="pl-PL" dirty="0"/>
              <a:t>Mając 9 lat zaczął uczyć się </a:t>
            </a:r>
            <a:br>
              <a:rPr lang="pl-PL" dirty="0"/>
            </a:br>
            <a:r>
              <a:rPr lang="pl-PL" dirty="0"/>
              <a:t>języków programowania CSS, </a:t>
            </a:r>
            <a:br>
              <a:rPr lang="pl-PL" dirty="0"/>
            </a:br>
            <a:r>
              <a:rPr lang="pl-PL" dirty="0" err="1"/>
              <a:t>Python</a:t>
            </a:r>
            <a:r>
              <a:rPr lang="pl-PL" dirty="0"/>
              <a:t>, </a:t>
            </a:r>
            <a:r>
              <a:rPr lang="pl-PL" dirty="0" err="1"/>
              <a:t>Ruby</a:t>
            </a:r>
            <a:r>
              <a:rPr lang="pl-PL" dirty="0"/>
              <a:t> i C++.</a:t>
            </a:r>
          </a:p>
        </p:txBody>
      </p:sp>
      <p:pic>
        <p:nvPicPr>
          <p:cNvPr id="4" name="Symbol zastępczy zawartości 4" descr="Osoba pisząca na laptopie">
            <a:extLst>
              <a:ext uri="{FF2B5EF4-FFF2-40B4-BE49-F238E27FC236}">
                <a16:creationId xmlns:a16="http://schemas.microsoft.com/office/drawing/2014/main" id="{013A547E-A83F-D21E-0619-6302A188C79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77" r="26112" b="-2"/>
          <a:stretch/>
        </p:blipFill>
        <p:spPr>
          <a:xfrm>
            <a:off x="20" y="-1"/>
            <a:ext cx="5394940" cy="6858001"/>
          </a:xfrm>
          <a:custGeom>
            <a:avLst/>
            <a:gdLst/>
            <a:ahLst/>
            <a:cxnLst/>
            <a:rect l="l" t="t" r="r" b="b"/>
            <a:pathLst>
              <a:path w="5394960" h="6858000">
                <a:moveTo>
                  <a:pt x="842596" y="0"/>
                </a:moveTo>
                <a:lnTo>
                  <a:pt x="5394960" y="0"/>
                </a:lnTo>
                <a:lnTo>
                  <a:pt x="5394960" y="21851"/>
                </a:lnTo>
                <a:lnTo>
                  <a:pt x="4365943" y="6858000"/>
                </a:lnTo>
                <a:lnTo>
                  <a:pt x="0" y="6858000"/>
                </a:lnTo>
                <a:lnTo>
                  <a:pt x="0" y="5666154"/>
                </a:lnTo>
                <a:close/>
              </a:path>
            </a:pathLst>
          </a:custGeom>
        </p:spPr>
      </p:pic>
      <p:sp>
        <p:nvSpPr>
          <p:cNvPr id="9" name="Isosceles Triangle 8">
            <a:extLst>
              <a:ext uri="{FF2B5EF4-FFF2-40B4-BE49-F238E27FC236}">
                <a16:creationId xmlns:a16="http://schemas.microsoft.com/office/drawing/2014/main" id="{3BCB5F6A-9EB0-40B0-9D13-3023E9A205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2939109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72A1DD32-146A-05D0-BD5D-120A71EC0D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09563" y="2160589"/>
            <a:ext cx="4064439" cy="3880773"/>
          </a:xfrm>
        </p:spPr>
        <p:txBody>
          <a:bodyPr>
            <a:normAutofit/>
          </a:bodyPr>
          <a:lstStyle/>
          <a:p>
            <a:r>
              <a:rPr lang="pl-PL" dirty="0"/>
              <a:t>Tworzył strony internetowe parafii i instytucji kościelnych, założył też własne konto na Facebooku. </a:t>
            </a:r>
          </a:p>
          <a:p>
            <a:r>
              <a:rPr lang="pl-PL" dirty="0"/>
              <a:t>Przygotował wystawy m.in. </a:t>
            </a:r>
            <a:br>
              <a:rPr lang="pl-PL" dirty="0"/>
            </a:br>
            <a:r>
              <a:rPr lang="pl-PL" dirty="0"/>
              <a:t>o cudach eucharystycznych – </a:t>
            </a:r>
            <a:br>
              <a:rPr lang="pl-PL" dirty="0"/>
            </a:br>
            <a:r>
              <a:rPr lang="pl-PL" dirty="0"/>
              <a:t>tylko w USA odwiedziły 10 tysięcy parafii. </a:t>
            </a:r>
          </a:p>
          <a:p>
            <a:r>
              <a:rPr lang="pl-PL" dirty="0"/>
              <a:t>Do dziś można je znaleźć w sieci.</a:t>
            </a:r>
          </a:p>
        </p:txBody>
      </p:sp>
      <p:pic>
        <p:nvPicPr>
          <p:cNvPr id="4" name="Picture 4" descr="Wiersze niebieskich kropków na ciemnoniebieskiej powierzchni">
            <a:extLst>
              <a:ext uri="{FF2B5EF4-FFF2-40B4-BE49-F238E27FC236}">
                <a16:creationId xmlns:a16="http://schemas.microsoft.com/office/drawing/2014/main" id="{B7D8AFEE-BE61-954C-BE11-8E0BF38D409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85" r="25266"/>
          <a:stretch/>
        </p:blipFill>
        <p:spPr>
          <a:xfrm>
            <a:off x="20" y="-1"/>
            <a:ext cx="5394940" cy="6858001"/>
          </a:xfrm>
          <a:custGeom>
            <a:avLst/>
            <a:gdLst/>
            <a:ahLst/>
            <a:cxnLst/>
            <a:rect l="l" t="t" r="r" b="b"/>
            <a:pathLst>
              <a:path w="5394960" h="6858000">
                <a:moveTo>
                  <a:pt x="842596" y="0"/>
                </a:moveTo>
                <a:lnTo>
                  <a:pt x="5394960" y="0"/>
                </a:lnTo>
                <a:lnTo>
                  <a:pt x="5394960" y="21851"/>
                </a:lnTo>
                <a:lnTo>
                  <a:pt x="4365943" y="6858000"/>
                </a:lnTo>
                <a:lnTo>
                  <a:pt x="0" y="6858000"/>
                </a:lnTo>
                <a:lnTo>
                  <a:pt x="0" y="5666154"/>
                </a:lnTo>
                <a:close/>
              </a:path>
            </a:pathLst>
          </a:custGeom>
        </p:spPr>
      </p:pic>
      <p:sp>
        <p:nvSpPr>
          <p:cNvPr id="9" name="Isosceles Triangle 8">
            <a:extLst>
              <a:ext uri="{FF2B5EF4-FFF2-40B4-BE49-F238E27FC236}">
                <a16:creationId xmlns:a16="http://schemas.microsoft.com/office/drawing/2014/main" id="{3BCB5F6A-9EB0-40B0-9D13-3023E9A205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1782911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4" descr="Zbliżenie pary butów męskich">
            <a:extLst>
              <a:ext uri="{FF2B5EF4-FFF2-40B4-BE49-F238E27FC236}">
                <a16:creationId xmlns:a16="http://schemas.microsoft.com/office/drawing/2014/main" id="{03EBCF44-3C1C-949D-2BC2-8B104372957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91" r="11591"/>
          <a:stretch/>
        </p:blipFill>
        <p:spPr>
          <a:xfrm>
            <a:off x="4269854" y="-1"/>
            <a:ext cx="7922146" cy="6858001"/>
          </a:xfrm>
          <a:custGeom>
            <a:avLst/>
            <a:gdLst/>
            <a:ahLst/>
            <a:cxnLst/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2B605E6-6DE7-7F17-575B-7205FF81D7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160589"/>
            <a:ext cx="3851122" cy="3880773"/>
          </a:xfrm>
        </p:spPr>
        <p:txBody>
          <a:bodyPr>
            <a:normAutofit/>
          </a:bodyPr>
          <a:lstStyle/>
          <a:p>
            <a:r>
              <a:rPr lang="pl-PL" dirty="0"/>
              <a:t>Pochodził z zamożnej rodziny, </a:t>
            </a:r>
            <a:br>
              <a:rPr lang="pl-PL" dirty="0"/>
            </a:br>
            <a:r>
              <a:rPr lang="pl-PL" dirty="0"/>
              <a:t>a mimo to żył skromnie </a:t>
            </a:r>
            <a:br>
              <a:rPr lang="pl-PL" dirty="0"/>
            </a:br>
            <a:r>
              <a:rPr lang="pl-PL" dirty="0"/>
              <a:t>i oszczędnie. </a:t>
            </a:r>
          </a:p>
          <a:p>
            <a:r>
              <a:rPr lang="pl-PL" dirty="0"/>
              <a:t>Podobno wystarczała mu jedna para butów.</a:t>
            </a:r>
          </a:p>
          <a:p>
            <a:r>
              <a:rPr lang="pl-PL" dirty="0"/>
              <a:t>Jedyną słabość miał do sprzętu komputerowego, który służył mu do pracy. 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4FA5DFF-7FE6-4855-84E6-DFA78EE978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AFD8CBA-54A3-4363-991B-B9C631BBFA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ectangle 23">
            <a:extLst>
              <a:ext uri="{FF2B5EF4-FFF2-40B4-BE49-F238E27FC236}">
                <a16:creationId xmlns:a16="http://schemas.microsoft.com/office/drawing/2014/main" id="{3F088236-D655-4F88-B238-E167623580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Rectangle 25">
            <a:extLst>
              <a:ext uri="{FF2B5EF4-FFF2-40B4-BE49-F238E27FC236}">
                <a16:creationId xmlns:a16="http://schemas.microsoft.com/office/drawing/2014/main" id="{3DAC0C92-199E-475C-9390-119A9B0272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7" name="Isosceles Triangle 24">
            <a:extLst>
              <a:ext uri="{FF2B5EF4-FFF2-40B4-BE49-F238E27FC236}">
                <a16:creationId xmlns:a16="http://schemas.microsoft.com/office/drawing/2014/main" id="{C4CFB339-0ED8-4FE2-9EF1-6D1375B849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Rectangle 27">
            <a:extLst>
              <a:ext uri="{FF2B5EF4-FFF2-40B4-BE49-F238E27FC236}">
                <a16:creationId xmlns:a16="http://schemas.microsoft.com/office/drawing/2014/main" id="{31896C80-2069-4431-9C19-83B913734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Rectangle 28">
            <a:extLst>
              <a:ext uri="{FF2B5EF4-FFF2-40B4-BE49-F238E27FC236}">
                <a16:creationId xmlns:a16="http://schemas.microsoft.com/office/drawing/2014/main" id="{BF120A21-0841-4823-B0C4-28AEBCEF9B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Rectangle 29">
            <a:extLst>
              <a:ext uri="{FF2B5EF4-FFF2-40B4-BE49-F238E27FC236}">
                <a16:creationId xmlns:a16="http://schemas.microsoft.com/office/drawing/2014/main" id="{DBB05BAE-BBD3-4289-899F-A6851503C6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5" name="Isosceles Triangle 29">
            <a:extLst>
              <a:ext uri="{FF2B5EF4-FFF2-40B4-BE49-F238E27FC236}">
                <a16:creationId xmlns:a16="http://schemas.microsoft.com/office/drawing/2014/main" id="{9874D11C-36F5-4BBE-A490-019A54E953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771854118"/>
      </p:ext>
    </p:extLst>
  </p:cSld>
  <p:clrMapOvr>
    <a:masterClrMapping/>
  </p:clrMapOvr>
</p:sld>
</file>

<file path=ppt/theme/theme1.xml><?xml version="1.0" encoding="utf-8"?>
<a:theme xmlns:a="http://schemas.openxmlformats.org/drawingml/2006/main" name="Faseta">
  <a:themeElements>
    <a:clrScheme name="Czerwonopomarańczowy">
      <a:dk1>
        <a:sysClr val="windowText" lastClr="000000"/>
      </a:dk1>
      <a:lt1>
        <a:sysClr val="window" lastClr="FFFFFF"/>
      </a:lt1>
      <a:dk2>
        <a:srgbClr val="505046"/>
      </a:dk2>
      <a:lt2>
        <a:srgbClr val="EEECE1"/>
      </a:lt2>
      <a:accent1>
        <a:srgbClr val="E84C22"/>
      </a:accent1>
      <a:accent2>
        <a:srgbClr val="FFBD47"/>
      </a:accent2>
      <a:accent3>
        <a:srgbClr val="B64926"/>
      </a:accent3>
      <a:accent4>
        <a:srgbClr val="FF8427"/>
      </a:accent4>
      <a:accent5>
        <a:srgbClr val="CC9900"/>
      </a:accent5>
      <a:accent6>
        <a:srgbClr val="B22600"/>
      </a:accent6>
      <a:hlink>
        <a:srgbClr val="CC9900"/>
      </a:hlink>
      <a:folHlink>
        <a:srgbClr val="666699"/>
      </a:folHlink>
    </a:clrScheme>
    <a:fontScheme name="Fase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s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49</TotalTime>
  <Words>816</Words>
  <Application>Microsoft Office PowerPoint</Application>
  <PresentationFormat>Panoramiczny</PresentationFormat>
  <Paragraphs>55</Paragraphs>
  <Slides>22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22</vt:i4>
      </vt:variant>
    </vt:vector>
  </HeadingPairs>
  <TitlesOfParts>
    <vt:vector size="26" baseType="lpstr">
      <vt:lpstr>Arial</vt:lpstr>
      <vt:lpstr>Trebuchet MS</vt:lpstr>
      <vt:lpstr>Wingdings 3</vt:lpstr>
      <vt:lpstr>Faseta</vt:lpstr>
      <vt:lpstr>Carlo Acutis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Carlo Acutis</dc:title>
  <dc:creator>Paweł Kremer</dc:creator>
  <cp:lastModifiedBy>Paweł Kremer</cp:lastModifiedBy>
  <cp:revision>3</cp:revision>
  <dcterms:created xsi:type="dcterms:W3CDTF">2022-10-20T06:52:08Z</dcterms:created>
  <dcterms:modified xsi:type="dcterms:W3CDTF">2022-10-20T07:43:42Z</dcterms:modified>
</cp:coreProperties>
</file>